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2" r:id="rId1"/>
    <p:sldMasterId id="2147483913" r:id="rId2"/>
  </p:sldMasterIdLst>
  <p:notesMasterIdLst>
    <p:notesMasterId r:id="rId24"/>
  </p:notesMasterIdLst>
  <p:handoutMasterIdLst>
    <p:handoutMasterId r:id="rId25"/>
  </p:handoutMasterIdLst>
  <p:sldIdLst>
    <p:sldId id="897" r:id="rId3"/>
    <p:sldId id="972" r:id="rId4"/>
    <p:sldId id="973" r:id="rId5"/>
    <p:sldId id="974" r:id="rId6"/>
    <p:sldId id="977" r:id="rId7"/>
    <p:sldId id="978" r:id="rId8"/>
    <p:sldId id="979" r:id="rId9"/>
    <p:sldId id="980" r:id="rId10"/>
    <p:sldId id="981" r:id="rId11"/>
    <p:sldId id="982" r:id="rId12"/>
    <p:sldId id="984" r:id="rId13"/>
    <p:sldId id="991" r:id="rId14"/>
    <p:sldId id="987" r:id="rId15"/>
    <p:sldId id="988" r:id="rId16"/>
    <p:sldId id="992" r:id="rId17"/>
    <p:sldId id="993" r:id="rId18"/>
    <p:sldId id="990" r:id="rId19"/>
    <p:sldId id="989" r:id="rId20"/>
    <p:sldId id="994" r:id="rId21"/>
    <p:sldId id="975" r:id="rId22"/>
    <p:sldId id="976" r:id="rId23"/>
  </p:sldIdLst>
  <p:sldSz cx="9144000" cy="5143500" type="screen16x9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FE6577-F9C5-3748-9851-8E6A0543F617}">
          <p14:sldIdLst>
            <p14:sldId id="897"/>
            <p14:sldId id="972"/>
            <p14:sldId id="973"/>
            <p14:sldId id="974"/>
            <p14:sldId id="977"/>
            <p14:sldId id="978"/>
            <p14:sldId id="979"/>
            <p14:sldId id="980"/>
            <p14:sldId id="981"/>
            <p14:sldId id="982"/>
            <p14:sldId id="984"/>
            <p14:sldId id="991"/>
            <p14:sldId id="987"/>
            <p14:sldId id="988"/>
            <p14:sldId id="992"/>
            <p14:sldId id="993"/>
            <p14:sldId id="990"/>
            <p14:sldId id="989"/>
            <p14:sldId id="994"/>
          </p14:sldIdLst>
        </p14:section>
        <p14:section name="Untitled Section" id="{6B09DA0F-932B-1645-8B60-80A1830F7C4B}">
          <p14:sldIdLst>
            <p14:sldId id="975"/>
            <p14:sldId id="9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68" userDrawn="1">
          <p15:clr>
            <a:srgbClr val="A4A3A4"/>
          </p15:clr>
        </p15:guide>
        <p15:guide id="2" pos="2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920"/>
    <a:srgbClr val="C20B4C"/>
    <a:srgbClr val="FAA634"/>
    <a:srgbClr val="8C838D"/>
    <a:srgbClr val="92151F"/>
    <a:srgbClr val="5D8B14"/>
    <a:srgbClr val="00693C"/>
    <a:srgbClr val="DE0000"/>
    <a:srgbClr val="789BC4"/>
    <a:srgbClr val="317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8" autoAdjust="0"/>
    <p:restoredTop sz="90060" autoAdjust="0"/>
  </p:normalViewPr>
  <p:slideViewPr>
    <p:cSldViewPr snapToGrid="0">
      <p:cViewPr varScale="1">
        <p:scale>
          <a:sx n="137" d="100"/>
          <a:sy n="137" d="100"/>
        </p:scale>
        <p:origin x="576" y="-176"/>
      </p:cViewPr>
      <p:guideLst>
        <p:guide orient="horz" pos="1568"/>
        <p:guide pos="266"/>
      </p:guideLst>
    </p:cSldViewPr>
  </p:slideViewPr>
  <p:outlineViewPr>
    <p:cViewPr>
      <p:scale>
        <a:sx n="33" d="100"/>
        <a:sy n="33" d="100"/>
      </p:scale>
      <p:origin x="0" y="-16432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20" y="19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556E285-48B4-49AF-BBEF-DFFE6040923E}" type="datetime1">
              <a:rPr lang="en-US"/>
              <a:pPr/>
              <a:t>4/30/18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0825D89-8225-4DF9-89E9-C35DD016B36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4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95CDFA2-BDD7-404D-814C-6243534E920D}" type="datetime1">
              <a:rPr lang="en-US"/>
              <a:pPr/>
              <a:t>4/30/18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0" tIns="46585" rIns="93170" bIns="4658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0" tIns="46585" rIns="93170" bIns="4658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817A237-453D-4E93-A7A0-87BA8FF2939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96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20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5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 </a:t>
            </a:r>
            <a:r>
              <a:rPr lang="en-US" dirty="0" err="1"/>
              <a:t>athresh</a:t>
            </a:r>
            <a:r>
              <a:rPr lang="en-US" dirty="0"/>
              <a:t> roughly 0.3g, errors are often 0.1g or more.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6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just use GPS all the time then?  1 Hz fidelity isn’t enough for us; need 10-100Hz accelerometer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43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5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05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data, EEG signals</a:t>
            </a:r>
          </a:p>
          <a:p>
            <a:r>
              <a:rPr lang="en-US" dirty="0"/>
              <a:t>Power grid for dynamic 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48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0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things to point out we’re aware of:  smaller data sets if we’re good at tuning deep learning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5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18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8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1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8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1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3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4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geroPPT_2014_Bkgr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8941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00452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8" y="1403350"/>
            <a:ext cx="8509001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0243" y="215897"/>
            <a:ext cx="1291770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030109" y="4909372"/>
            <a:ext cx="38861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Red line, Target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135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Oval 9"/>
          <p:cNvSpPr/>
          <p:nvPr/>
        </p:nvSpPr>
        <p:spPr>
          <a:xfrm>
            <a:off x="2258767" y="1356508"/>
            <a:ext cx="4646858" cy="34851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8489" y="1978799"/>
            <a:ext cx="2987414" cy="22405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672" y="2589378"/>
            <a:ext cx="1363051" cy="101940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13" name="Text Placeholder 11"/>
          <p:cNvSpPr>
            <a:spLocks noGrp="1"/>
          </p:cNvSpPr>
          <p:nvPr userDrawn="1">
            <p:ph type="body" sz="quarter" idx="12"/>
          </p:nvPr>
        </p:nvSpPr>
        <p:spPr>
          <a:xfrm>
            <a:off x="3894667" y="2590799"/>
            <a:ext cx="1380067" cy="1022351"/>
          </a:xfrm>
        </p:spPr>
        <p:txBody>
          <a:bodyPr anchor="ctr">
            <a:normAutofit/>
          </a:bodyPr>
          <a:lstStyle>
            <a:lvl1pPr algn="ctr">
              <a:defRPr sz="825"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4026163" y="1390651"/>
            <a:ext cx="1117072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 userDrawn="1">
            <p:ph type="body" sz="quarter" idx="14"/>
          </p:nvPr>
        </p:nvSpPr>
        <p:spPr>
          <a:xfrm>
            <a:off x="6045201" y="2809874"/>
            <a:ext cx="863600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 userDrawn="1">
            <p:ph type="body" sz="quarter" idx="15"/>
          </p:nvPr>
        </p:nvSpPr>
        <p:spPr>
          <a:xfrm>
            <a:off x="2243668" y="2809874"/>
            <a:ext cx="855133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 userDrawn="1">
            <p:ph type="body" sz="quarter" idx="16"/>
          </p:nvPr>
        </p:nvSpPr>
        <p:spPr>
          <a:xfrm>
            <a:off x="4063999" y="4260850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 userDrawn="1">
            <p:ph type="body" sz="quarter" idx="17"/>
          </p:nvPr>
        </p:nvSpPr>
        <p:spPr>
          <a:xfrm>
            <a:off x="2637092" y="192405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 userDrawn="1">
            <p:ph type="body" sz="quarter" idx="18"/>
          </p:nvPr>
        </p:nvSpPr>
        <p:spPr>
          <a:xfrm>
            <a:off x="5473434" y="192405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 userDrawn="1">
            <p:ph type="body" sz="quarter" idx="19"/>
          </p:nvPr>
        </p:nvSpPr>
        <p:spPr>
          <a:xfrm>
            <a:off x="2611699" y="3790949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 userDrawn="1">
            <p:ph type="body" sz="quarter" idx="20"/>
          </p:nvPr>
        </p:nvSpPr>
        <p:spPr>
          <a:xfrm>
            <a:off x="5498835" y="3778250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 userDrawn="1">
            <p:ph type="body" sz="quarter" idx="21"/>
          </p:nvPr>
        </p:nvSpPr>
        <p:spPr>
          <a:xfrm>
            <a:off x="4063999" y="2019299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 userDrawn="1">
            <p:ph type="body" sz="quarter" idx="22"/>
          </p:nvPr>
        </p:nvSpPr>
        <p:spPr>
          <a:xfrm>
            <a:off x="5274734" y="2809874"/>
            <a:ext cx="795867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 userDrawn="1">
            <p:ph type="body" sz="quarter" idx="23"/>
          </p:nvPr>
        </p:nvSpPr>
        <p:spPr>
          <a:xfrm>
            <a:off x="3081868" y="2809874"/>
            <a:ext cx="846670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 userDrawn="1">
            <p:ph type="body" sz="quarter" idx="24"/>
          </p:nvPr>
        </p:nvSpPr>
        <p:spPr>
          <a:xfrm>
            <a:off x="4063999" y="366394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35397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ubble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ular Callout 3"/>
          <p:cNvSpPr/>
          <p:nvPr userDrawn="1"/>
        </p:nvSpPr>
        <p:spPr>
          <a:xfrm>
            <a:off x="664268" y="926599"/>
            <a:ext cx="6321919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ular Callout 4"/>
          <p:cNvSpPr/>
          <p:nvPr userDrawn="1"/>
        </p:nvSpPr>
        <p:spPr>
          <a:xfrm>
            <a:off x="2391442" y="3609990"/>
            <a:ext cx="4574289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ular Callout 5"/>
          <p:cNvSpPr/>
          <p:nvPr userDrawn="1"/>
        </p:nvSpPr>
        <p:spPr>
          <a:xfrm>
            <a:off x="664268" y="2286566"/>
            <a:ext cx="7756163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821273" y="933454"/>
            <a:ext cx="6062128" cy="577847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539067" y="2870201"/>
            <a:ext cx="4792143" cy="546100"/>
          </a:xfrm>
        </p:spPr>
        <p:txBody>
          <a:bodyPr anchor="ctr">
            <a:normAutofit/>
          </a:bodyPr>
          <a:lstStyle>
            <a:lvl1pPr marL="89297" indent="-89297">
              <a:lnSpc>
                <a:spcPts val="1185"/>
              </a:lnSpc>
              <a:spcAft>
                <a:spcPts val="0"/>
              </a:spcAft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996267" y="4323952"/>
            <a:ext cx="2819400" cy="387749"/>
          </a:xfrm>
        </p:spPr>
        <p:txBody>
          <a:bodyPr anchor="ctr">
            <a:noAutofit/>
          </a:bodyPr>
          <a:lstStyle>
            <a:lvl1pPr marL="89297" indent="-89297">
              <a:lnSpc>
                <a:spcPts val="1185"/>
              </a:lnSpc>
              <a:spcAft>
                <a:spcPts val="0"/>
              </a:spcAft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838208" y="2286000"/>
            <a:ext cx="7492994" cy="584200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2514607" y="3619501"/>
            <a:ext cx="4309527" cy="590549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2946401" y="1517650"/>
            <a:ext cx="3945467" cy="577850"/>
          </a:xfrm>
        </p:spPr>
        <p:txBody>
          <a:bodyPr anchor="ctr">
            <a:normAutofit/>
          </a:bodyPr>
          <a:lstStyle>
            <a:lvl1pPr marL="89297" indent="-89297">
              <a:lnSpc>
                <a:spcPts val="1185"/>
              </a:lnSpc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584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4639" y="2298461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4639" y="1813908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4639" y="4236674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4639" y="3752121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4639" y="3267567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4639" y="2783014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2946381" y="3103364"/>
            <a:ext cx="3235329" cy="1588"/>
          </a:xfrm>
          <a:prstGeom prst="line">
            <a:avLst/>
          </a:prstGeom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1777997"/>
            <a:ext cx="9144000" cy="3429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761993" y="1822468"/>
            <a:ext cx="3776140" cy="476232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761993" y="2312693"/>
            <a:ext cx="3776140" cy="468607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61993" y="2783868"/>
            <a:ext cx="3776140" cy="492732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761993" y="3282950"/>
            <a:ext cx="3776140" cy="457200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761993" y="3746500"/>
            <a:ext cx="3776140" cy="488951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761993" y="4235451"/>
            <a:ext cx="3776140" cy="476294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761993" y="1498617"/>
            <a:ext cx="3776140" cy="292100"/>
          </a:xfrm>
        </p:spPr>
        <p:txBody>
          <a:bodyPr anchor="ctr">
            <a:normAutofit/>
          </a:bodyPr>
          <a:lstStyle>
            <a:lvl1pPr algn="l">
              <a:lnSpc>
                <a:spcPts val="1275"/>
              </a:lnSpc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4707454" y="1816117"/>
            <a:ext cx="3776140" cy="488933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4707454" y="2310152"/>
            <a:ext cx="3776140" cy="477498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4707454" y="2787650"/>
            <a:ext cx="3776140" cy="48260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4707454" y="3276600"/>
            <a:ext cx="3776140" cy="46355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4707454" y="3746500"/>
            <a:ext cx="3776140" cy="488951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4707454" y="4241800"/>
            <a:ext cx="3776140" cy="46990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4707454" y="1498617"/>
            <a:ext cx="3776140" cy="292100"/>
          </a:xfrm>
        </p:spPr>
        <p:txBody>
          <a:bodyPr anchor="ctr">
            <a:normAutofit/>
          </a:bodyPr>
          <a:lstStyle>
            <a:lvl1pPr algn="l">
              <a:lnSpc>
                <a:spcPts val="1275"/>
              </a:lnSpc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6" y="2743200"/>
            <a:ext cx="9144000" cy="1878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322" y="1871446"/>
            <a:ext cx="9144000" cy="871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479588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1" y="1873666"/>
            <a:ext cx="1320800" cy="875885"/>
          </a:xfrm>
        </p:spPr>
        <p:txBody>
          <a:bodyPr anchor="t">
            <a:normAutofit/>
          </a:bodyPr>
          <a:lstStyle>
            <a:lvl1pPr>
              <a:defRPr sz="1425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2749976"/>
            <a:ext cx="1320800" cy="1390253"/>
          </a:xfrm>
        </p:spPr>
        <p:txBody>
          <a:bodyPr anchor="t">
            <a:normAutofit/>
          </a:bodyPr>
          <a:lstStyle>
            <a:lvl1pPr>
              <a:defRPr sz="1425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1354668" y="1879600"/>
            <a:ext cx="2345266" cy="869950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354916" y="2755929"/>
            <a:ext cx="2336552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733807" y="2755929"/>
            <a:ext cx="2641599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460073" y="2762278"/>
            <a:ext cx="2683933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3733807" y="1879600"/>
            <a:ext cx="2650067" cy="869951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6460073" y="1873250"/>
            <a:ext cx="2683933" cy="876300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371600" y="1238666"/>
            <a:ext cx="1371600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3742267" y="1232316"/>
            <a:ext cx="1397000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6519339" y="1238666"/>
            <a:ext cx="1574801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7882467" y="124016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5198534" y="123381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523069" y="124651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rot="5400000">
            <a:off x="1922954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4621331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Headline &amp; Re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hre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3386669" y="1444635"/>
            <a:ext cx="2370665" cy="177799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7992" y="1444635"/>
            <a:ext cx="2370665" cy="17779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6468532" y="1444635"/>
            <a:ext cx="2370665" cy="17779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21733" y="1447801"/>
            <a:ext cx="2370667" cy="1778000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485468" y="1435101"/>
            <a:ext cx="2353733" cy="1797049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403600" y="1447801"/>
            <a:ext cx="2362200" cy="1778000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04272" y="3333738"/>
            <a:ext cx="2396596" cy="908050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451598" y="3333738"/>
            <a:ext cx="2404533" cy="864394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20"/>
          </p:nvPr>
        </p:nvSpPr>
        <p:spPr>
          <a:xfrm>
            <a:off x="3382166" y="3333738"/>
            <a:ext cx="2387600" cy="920353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304272" y="1054037"/>
            <a:ext cx="2385140" cy="355586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6460564" y="1054037"/>
            <a:ext cx="2393039" cy="338491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23"/>
          </p:nvPr>
        </p:nvSpPr>
        <p:spPr>
          <a:xfrm>
            <a:off x="3397624" y="1054036"/>
            <a:ext cx="2369694" cy="342488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eroPPT_2014_Bkgrd.jpg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8941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13064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403350"/>
            <a:ext cx="8513064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40487" y="215897"/>
            <a:ext cx="1331526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969958" y="4935367"/>
            <a:ext cx="3894643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99833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3 Gray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22275" y="1276350"/>
            <a:ext cx="266805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223741" y="1276350"/>
            <a:ext cx="267004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27198" y="1276350"/>
            <a:ext cx="267004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40264" y="1422797"/>
            <a:ext cx="2633137" cy="3244453"/>
          </a:xfrm>
        </p:spPr>
        <p:txBody>
          <a:bodyPr/>
          <a:lstStyle>
            <a:lvl2pPr>
              <a:defRPr>
                <a:ln>
                  <a:noFill/>
                </a:ln>
              </a:defRPr>
            </a:lvl2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34267" y="1422797"/>
            <a:ext cx="2650066" cy="3219450"/>
          </a:xfrm>
        </p:spPr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14867" y="807963"/>
            <a:ext cx="2667000" cy="481088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225800" y="795263"/>
            <a:ext cx="2658534" cy="481088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028267" y="819151"/>
            <a:ext cx="2658534" cy="450851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045201" y="1422797"/>
            <a:ext cx="2633132" cy="3219450"/>
          </a:xfrm>
        </p:spPr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22275" y="892175"/>
            <a:ext cx="2569464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26340" y="892175"/>
            <a:ext cx="2569464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230406" y="892175"/>
            <a:ext cx="2560320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22275" y="4400549"/>
            <a:ext cx="2566458" cy="387351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231468" y="4394200"/>
            <a:ext cx="2531533" cy="362222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44333" y="4400551"/>
            <a:ext cx="2548467" cy="355619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408" y="826056"/>
            <a:ext cx="2622499" cy="369509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9409" y="826056"/>
            <a:ext cx="2622499" cy="3695090"/>
          </a:xfrm>
          <a:prstGeom prst="rect">
            <a:avLst/>
          </a:prstGeom>
        </p:spPr>
      </p:pic>
      <p:pic>
        <p:nvPicPr>
          <p:cNvPr id="22" name="Picture 21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13477" y="826056"/>
            <a:ext cx="2622499" cy="369509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Blan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8. Two Columns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075" y="857250"/>
            <a:ext cx="3924300" cy="3746500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 sz="1800"/>
            </a:lvl1pPr>
            <a:lvl2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500"/>
            </a:lvl2pPr>
            <a:lvl3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350"/>
            </a:lvl3pPr>
            <a:lvl4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200"/>
            </a:lvl4pPr>
            <a:lvl5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1" y="857250"/>
            <a:ext cx="3925888" cy="3746500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 sz="1800"/>
            </a:lvl1pPr>
            <a:lvl2pPr>
              <a:spcBef>
                <a:spcPts val="150"/>
              </a:spcBef>
              <a:spcAft>
                <a:spcPts val="75"/>
              </a:spcAft>
              <a:defRPr sz="1500"/>
            </a:lvl2pPr>
            <a:lvl3pPr>
              <a:spcBef>
                <a:spcPts val="150"/>
              </a:spcBef>
              <a:spcAft>
                <a:spcPts val="75"/>
              </a:spcAft>
              <a:defRPr sz="1350"/>
            </a:lvl3pPr>
            <a:lvl4pPr>
              <a:spcBef>
                <a:spcPts val="150"/>
              </a:spcBef>
              <a:spcAft>
                <a:spcPts val="75"/>
              </a:spcAft>
              <a:defRPr sz="1200"/>
            </a:lvl4pPr>
            <a:lvl5pPr>
              <a:spcBef>
                <a:spcPts val="150"/>
              </a:spcBef>
              <a:spcAft>
                <a:spcPts val="75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075" y="908050"/>
            <a:ext cx="4286260" cy="3708401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87392" y="907771"/>
            <a:ext cx="3925888" cy="3715031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Comparison 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195" y="954478"/>
            <a:ext cx="4040188" cy="685320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1575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195" y="1644643"/>
            <a:ext cx="4040188" cy="300990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3567" y="954478"/>
            <a:ext cx="4041775" cy="685320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1575" b="0">
                <a:solidFill>
                  <a:srgbClr val="005A8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3567" y="1644643"/>
            <a:ext cx="4041775" cy="300355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072" y="952501"/>
            <a:ext cx="3989928" cy="366395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9071" y="952501"/>
            <a:ext cx="3995745" cy="366395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le and 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13269" y="857250"/>
            <a:ext cx="8500533" cy="38163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25644" y="212598"/>
            <a:ext cx="8074152" cy="38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eroPPT_2014_Bkgrd.jpg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1606"/>
            <a:ext cx="9144000" cy="2845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13064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403350"/>
            <a:ext cx="8513064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5933" y="215897"/>
            <a:ext cx="1616080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969939" y="4935365"/>
            <a:ext cx="39877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bg1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bg1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bg1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bg1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7600"/>
            <a:ext cx="5486400" cy="27241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31854"/>
            <a:ext cx="5486400" cy="603647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2262" y="1282700"/>
            <a:ext cx="8559271" cy="340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262465" y="2686050"/>
            <a:ext cx="8627533" cy="198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2262" y="1282700"/>
            <a:ext cx="8559271" cy="340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_4_Agero_VisualID_RGB_LrgRe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9939" y="215900"/>
            <a:ext cx="1070539" cy="247651"/>
          </a:xfrm>
          <a:prstGeom prst="rect">
            <a:avLst/>
          </a:prstGeom>
          <a:effectLst/>
        </p:spPr>
      </p:pic>
    </p:spTree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664401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11B7-D8CF-EB43-AE60-D23C1A97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FC267-5483-624F-9731-7E328907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949536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White 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1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15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4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7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2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1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Main Layout w/ Re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Redline w/Gray B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17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3941882"/>
            <a:ext cx="9144000" cy="721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3943350"/>
            <a:ext cx="9144000" cy="72390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Redline w/Small Gray B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322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052455"/>
            <a:ext cx="9144000" cy="487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4057650"/>
            <a:ext cx="9144000" cy="48895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op Small Gray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1422400"/>
            <a:ext cx="8534400" cy="3357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873921"/>
            <a:ext cx="9144000" cy="426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882650"/>
            <a:ext cx="9144000" cy="40640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Red line, Targe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135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Oval 9"/>
          <p:cNvSpPr/>
          <p:nvPr/>
        </p:nvSpPr>
        <p:spPr>
          <a:xfrm>
            <a:off x="2258767" y="1356508"/>
            <a:ext cx="4646858" cy="34851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8489" y="1978799"/>
            <a:ext cx="2987414" cy="224056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672" y="2589378"/>
            <a:ext cx="1363051" cy="101940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857750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25642" y="215904"/>
            <a:ext cx="8073289" cy="3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50597" y="4831371"/>
            <a:ext cx="389466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rgbClr val="848483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rgbClr val="848483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rgbClr val="848483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rgbClr val="848483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rgbClr val="848483"/>
              </a:solidFill>
              <a:latin typeface="Calibri"/>
              <a:cs typeface="Calibri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325642" y="857250"/>
            <a:ext cx="8527883" cy="392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gero_Triangle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98931" y="208288"/>
            <a:ext cx="486450" cy="391616"/>
          </a:xfrm>
          <a:prstGeom prst="rect">
            <a:avLst/>
          </a:prstGeom>
          <a:effectLst/>
        </p:spPr>
      </p:pic>
      <p:sp>
        <p:nvSpPr>
          <p:cNvPr id="9" name="Slide Number Placeholder 2"/>
          <p:cNvSpPr txBox="1">
            <a:spLocks/>
          </p:cNvSpPr>
          <p:nvPr/>
        </p:nvSpPr>
        <p:spPr>
          <a:xfrm>
            <a:off x="76204" y="4768051"/>
            <a:ext cx="457199" cy="273844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48483"/>
                </a:solidFill>
              </a:defRPr>
            </a:lvl1pPr>
          </a:lstStyle>
          <a:p>
            <a:pPr marL="0" marR="0" lvl="0" indent="0" algn="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D13388-D469-4CF5-8183-5358F8298C8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48483"/>
                </a:solidFill>
                <a:effectLst/>
                <a:uLnTx/>
                <a:uFillTx/>
                <a:latin typeface="Calibri"/>
                <a:ea typeface="ＭＳ Ｐゴシック" charset="-128"/>
                <a:cs typeface="Calibri"/>
              </a:rPr>
              <a:pPr marL="0" marR="0" lvl="0" indent="0" algn="r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48483"/>
              </a:solidFill>
              <a:effectLst/>
              <a:uLnTx/>
              <a:uFillTx/>
              <a:latin typeface="Calibri"/>
              <a:ea typeface="ＭＳ Ｐゴシック" charset="-128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2668" y="4920851"/>
            <a:ext cx="4317997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54" r:id="rId2"/>
    <p:sldLayoutId id="2147483875" r:id="rId3"/>
    <p:sldLayoutId id="2147483871" r:id="rId4"/>
    <p:sldLayoutId id="2147483879" r:id="rId5"/>
    <p:sldLayoutId id="2147483880" r:id="rId6"/>
    <p:sldLayoutId id="2147483868" r:id="rId7"/>
    <p:sldLayoutId id="2147483891" r:id="rId8"/>
    <p:sldLayoutId id="2147483896" r:id="rId9"/>
    <p:sldLayoutId id="2147483881" r:id="rId10"/>
    <p:sldLayoutId id="2147483911" r:id="rId11"/>
    <p:sldLayoutId id="2147483895" r:id="rId12"/>
    <p:sldLayoutId id="2147483893" r:id="rId13"/>
    <p:sldLayoutId id="2147483894" r:id="rId14"/>
    <p:sldLayoutId id="2147483905" r:id="rId15"/>
    <p:sldLayoutId id="2147483904" r:id="rId16"/>
    <p:sldLayoutId id="2147483872" r:id="rId17"/>
    <p:sldLayoutId id="2147483892" r:id="rId18"/>
    <p:sldLayoutId id="2147483884" r:id="rId19"/>
    <p:sldLayoutId id="2147483910" r:id="rId20"/>
    <p:sldLayoutId id="2147483883" r:id="rId21"/>
    <p:sldLayoutId id="2147483878" r:id="rId22"/>
    <p:sldLayoutId id="2147483909" r:id="rId23"/>
    <p:sldLayoutId id="2147483897" r:id="rId24"/>
    <p:sldLayoutId id="2147483840" r:id="rId25"/>
    <p:sldLayoutId id="2147483841" r:id="rId26"/>
    <p:sldLayoutId id="2147483842" r:id="rId27"/>
    <p:sldLayoutId id="2147483846" r:id="rId28"/>
    <p:sldLayoutId id="2147483845" r:id="rId29"/>
    <p:sldLayoutId id="2147483844" r:id="rId30"/>
    <p:sldLayoutId id="2147483899" r:id="rId31"/>
    <p:sldLayoutId id="2147483900" r:id="rId32"/>
    <p:sldLayoutId id="2147483901" r:id="rId33"/>
    <p:sldLayoutId id="2147483907" r:id="rId34"/>
    <p:sldLayoutId id="2147483908" r:id="rId35"/>
    <p:sldLayoutId id="2147483912" r:id="rId36"/>
    <p:sldLayoutId id="2147483925" r:id="rId37"/>
  </p:sldLayoutIdLst>
  <p:transition spd="med">
    <p:wipe dir="r"/>
  </p:transition>
  <p:hf hdr="0" dt="0"/>
  <p:txStyles>
    <p:titleStyle>
      <a:lvl1pPr algn="l" defTabSz="3429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1800" b="0" kern="1200" cap="none" spc="0">
          <a:solidFill>
            <a:schemeClr val="tx1">
              <a:lumMod val="50000"/>
            </a:schemeClr>
          </a:solidFill>
          <a:effectLst/>
          <a:latin typeface="Calibri"/>
          <a:ea typeface="ＭＳ Ｐゴシック" charset="0"/>
          <a:cs typeface="Calibri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342900" rtl="0" eaLnBrk="1" fontAlgn="base" hangingPunct="1">
        <a:lnSpc>
          <a:spcPct val="90000"/>
        </a:lnSpc>
        <a:spcBef>
          <a:spcPct val="0"/>
        </a:spcBef>
        <a:spcAft>
          <a:spcPts val="113"/>
        </a:spcAft>
        <a:buSzPct val="100000"/>
        <a:buNone/>
        <a:defRPr sz="1650" b="0" kern="1200">
          <a:solidFill>
            <a:srgbClr val="262626"/>
          </a:solidFill>
          <a:effectLst/>
          <a:latin typeface="Calibri"/>
          <a:ea typeface="ＭＳ Ｐゴシック" charset="0"/>
          <a:cs typeface="Calibri"/>
        </a:defRPr>
      </a:lvl1pPr>
      <a:lvl2pPr marL="129779" indent="-129779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defRPr sz="1500" kern="1200" baseline="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2pPr>
      <a:lvl3pPr marL="298847" indent="-127397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Tx/>
        <a:buSzPct val="100000"/>
        <a:buFont typeface="Lucida Grande"/>
        <a:buChar char="-"/>
        <a:defRPr sz="135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3pPr>
      <a:lvl4pPr marL="432197" indent="-89297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>
          <a:schemeClr val="accent5"/>
        </a:buClr>
        <a:buSzPct val="80000"/>
        <a:buFont typeface="Arial"/>
        <a:buChar char="•"/>
        <a:defRPr sz="120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4pPr>
      <a:lvl5pPr marL="603647" indent="-133350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Tx/>
        <a:buSzPct val="100000"/>
        <a:buFont typeface="Lucida Grande"/>
        <a:buChar char="-"/>
        <a:defRPr sz="105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5pPr>
      <a:lvl6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6pPr>
      <a:lvl7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8pPr>
      <a:lvl9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8F9D8-A22D-4B40-AAD4-FAA8FCD9FE1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file:////Applications/Google%20Chrome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/Applications/Google%20Chrome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/Applications/Google%20Chrome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Keith R. Santarelli, Ph. D.</a:t>
            </a:r>
          </a:p>
          <a:p>
            <a:r>
              <a:rPr lang="en-US" i="1" dirty="0"/>
              <a:t>Data Scientist, </a:t>
            </a:r>
            <a:r>
              <a:rPr lang="en-US" i="1" dirty="0" err="1"/>
              <a:t>Agero</a:t>
            </a:r>
            <a:r>
              <a:rPr lang="en-US" i="1" dirty="0"/>
              <a:t> Inc.</a:t>
            </a:r>
          </a:p>
          <a:p>
            <a:endParaRPr lang="en-US" i="1" dirty="0"/>
          </a:p>
          <a:p>
            <a:r>
              <a:rPr lang="en-US" i="1" dirty="0"/>
              <a:t>ODSC East, May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00" dirty="0"/>
              <a:t>Making the Most of Your Time (Series)</a:t>
            </a:r>
            <a:br>
              <a:rPr lang="en-US" sz="3300" dirty="0"/>
            </a:br>
            <a:r>
              <a:rPr lang="en-US" sz="2325" i="1" dirty="0"/>
              <a:t>Signal Processing for Machine Learning Applications</a:t>
            </a:r>
            <a:br>
              <a:rPr lang="en-US" sz="3300" dirty="0"/>
            </a:b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5EEC3-28A0-1A4F-AE5F-C9B53D05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13163" cy="79714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11F23-58D0-DB43-BA08-51E4FBD846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Linear filters </a:t>
            </a:r>
            <a:r>
              <a:rPr lang="en-US" dirty="0"/>
              <a:t>select certain regions in frequency space and reject others.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Achieved by multiplying our frequency spectrum by a weighting function W(f) (the filter!).  Conceptually: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2968D-9CD0-1E47-A0AC-1DE1F0E5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 in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9D48E-74AD-B948-9BB1-77EC0FD2D6F9}"/>
              </a:ext>
            </a:extLst>
          </p:cNvPr>
          <p:cNvSpPr/>
          <p:nvPr/>
        </p:nvSpPr>
        <p:spPr>
          <a:xfrm>
            <a:off x="2463321" y="2219325"/>
            <a:ext cx="819150" cy="4286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9ECC4-70A9-9344-A65E-F35F54A79353}"/>
              </a:ext>
            </a:extLst>
          </p:cNvPr>
          <p:cNvSpPr/>
          <p:nvPr/>
        </p:nvSpPr>
        <p:spPr>
          <a:xfrm>
            <a:off x="3895725" y="2105025"/>
            <a:ext cx="1146227" cy="695325"/>
          </a:xfrm>
          <a:prstGeom prst="rect">
            <a:avLst/>
          </a:prstGeom>
          <a:solidFill>
            <a:srgbClr val="FFFF00"/>
          </a:solidFill>
          <a:ln>
            <a:solidFill>
              <a:srgbClr val="6219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Multiply by W(f)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13804-E34F-784B-AA7D-DAE0FB96E267}"/>
              </a:ext>
            </a:extLst>
          </p:cNvPr>
          <p:cNvSpPr/>
          <p:nvPr/>
        </p:nvSpPr>
        <p:spPr>
          <a:xfrm>
            <a:off x="5655206" y="2219325"/>
            <a:ext cx="819150" cy="4286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583753-E523-5548-A6C8-05A287E8C32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914525" y="2419350"/>
            <a:ext cx="54879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2D65EA-A796-F047-AB03-5157D8A7C42B}"/>
              </a:ext>
            </a:extLst>
          </p:cNvPr>
          <p:cNvCxnSpPr>
            <a:cxnSpLocks/>
          </p:cNvCxnSpPr>
          <p:nvPr/>
        </p:nvCxnSpPr>
        <p:spPr>
          <a:xfrm>
            <a:off x="3287952" y="2443163"/>
            <a:ext cx="607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88BF98-2C07-AB41-AB2D-1876C77478E4}"/>
              </a:ext>
            </a:extLst>
          </p:cNvPr>
          <p:cNvCxnSpPr>
            <a:cxnSpLocks/>
          </p:cNvCxnSpPr>
          <p:nvPr/>
        </p:nvCxnSpPr>
        <p:spPr>
          <a:xfrm>
            <a:off x="5047433" y="2443163"/>
            <a:ext cx="607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82B856-B96C-0A40-A4D0-C9C5C8006499}"/>
              </a:ext>
            </a:extLst>
          </p:cNvPr>
          <p:cNvCxnSpPr>
            <a:cxnSpLocks/>
          </p:cNvCxnSpPr>
          <p:nvPr/>
        </p:nvCxnSpPr>
        <p:spPr>
          <a:xfrm>
            <a:off x="6474356" y="2438400"/>
            <a:ext cx="54879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2FF92-6DC5-6247-B8BA-9A8EB9C2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5" y="2340769"/>
            <a:ext cx="276225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0DA5C2-D8EE-2240-B2EA-37686404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8" y="2228850"/>
            <a:ext cx="371475" cy="17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5F35D-72BA-1E45-AB9F-D8AECCB79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3" y="2228850"/>
            <a:ext cx="352425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E5260-A9C6-FF4E-8B81-4C0722BC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352675"/>
            <a:ext cx="266700" cy="1714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623C6C-8D99-C74D-B385-E893FAE9BB56}"/>
              </a:ext>
            </a:extLst>
          </p:cNvPr>
          <p:cNvGrpSpPr/>
          <p:nvPr/>
        </p:nvGrpSpPr>
        <p:grpSpPr>
          <a:xfrm>
            <a:off x="1406190" y="2943011"/>
            <a:ext cx="2185149" cy="1346905"/>
            <a:chOff x="544621" y="3871304"/>
            <a:chExt cx="2913533" cy="179587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0B1E26-37E4-7840-9283-2B4820582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0586F6-5036-1F45-B823-A4290E437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123AF9-92BA-EE43-9CAB-B11B0B6FEA8C}"/>
                </a:ext>
              </a:extLst>
            </p:cNvPr>
            <p:cNvSpPr txBox="1"/>
            <p:nvPr/>
          </p:nvSpPr>
          <p:spPr>
            <a:xfrm>
              <a:off x="2446335" y="5174734"/>
              <a:ext cx="101181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6A0EEE-2EA0-6E4C-B8FD-9708ED3DEB87}"/>
                </a:ext>
              </a:extLst>
            </p:cNvPr>
            <p:cNvSpPr txBox="1"/>
            <p:nvPr/>
          </p:nvSpPr>
          <p:spPr>
            <a:xfrm>
              <a:off x="544621" y="3871304"/>
              <a:ext cx="96498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67134A-FEB2-0A45-ABCF-39FFC11C0534}"/>
              </a:ext>
            </a:extLst>
          </p:cNvPr>
          <p:cNvSpPr txBox="1"/>
          <p:nvPr/>
        </p:nvSpPr>
        <p:spPr>
          <a:xfrm>
            <a:off x="1632145" y="4210517"/>
            <a:ext cx="12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Lowpass</a:t>
            </a:r>
            <a:r>
              <a:rPr lang="en-US" dirty="0"/>
              <a:t> Filter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AC3230-7C50-0D40-BCAB-BC007E4E1C97}"/>
              </a:ext>
            </a:extLst>
          </p:cNvPr>
          <p:cNvGrpSpPr/>
          <p:nvPr/>
        </p:nvGrpSpPr>
        <p:grpSpPr>
          <a:xfrm>
            <a:off x="3626247" y="2972819"/>
            <a:ext cx="2171706" cy="1346905"/>
            <a:chOff x="544620" y="3871304"/>
            <a:chExt cx="2895608" cy="17958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DAD8663-B021-004E-937F-4EAC1B2CC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D7D74D-7B45-714F-BD02-6B881298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1EB264-27E6-FD48-8CC9-C36A2109229A}"/>
                </a:ext>
              </a:extLst>
            </p:cNvPr>
            <p:cNvSpPr txBox="1"/>
            <p:nvPr/>
          </p:nvSpPr>
          <p:spPr>
            <a:xfrm>
              <a:off x="2446335" y="5174734"/>
              <a:ext cx="9938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EADB21-19E0-8645-812B-91409AE454D7}"/>
                </a:ext>
              </a:extLst>
            </p:cNvPr>
            <p:cNvSpPr txBox="1"/>
            <p:nvPr/>
          </p:nvSpPr>
          <p:spPr>
            <a:xfrm>
              <a:off x="544620" y="3871304"/>
              <a:ext cx="109071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29C3A4-EFB7-2347-AC42-C7BECC498764}"/>
              </a:ext>
            </a:extLst>
          </p:cNvPr>
          <p:cNvGrpSpPr/>
          <p:nvPr/>
        </p:nvGrpSpPr>
        <p:grpSpPr>
          <a:xfrm>
            <a:off x="5665705" y="3014818"/>
            <a:ext cx="2192834" cy="1346905"/>
            <a:chOff x="544620" y="3871304"/>
            <a:chExt cx="2923779" cy="179587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80D349-DBF5-A246-9599-32CA29E01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B2DEE5-425A-6C42-84AF-F37D31F14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6C16B-5506-4E4D-A073-80BD4D2161EE}"/>
                </a:ext>
              </a:extLst>
            </p:cNvPr>
            <p:cNvSpPr txBox="1"/>
            <p:nvPr/>
          </p:nvSpPr>
          <p:spPr>
            <a:xfrm>
              <a:off x="2446335" y="5174734"/>
              <a:ext cx="102206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3E679C-8ABD-F844-BC30-72B5EFEB6985}"/>
                </a:ext>
              </a:extLst>
            </p:cNvPr>
            <p:cNvSpPr txBox="1"/>
            <p:nvPr/>
          </p:nvSpPr>
          <p:spPr>
            <a:xfrm>
              <a:off x="544620" y="3871304"/>
              <a:ext cx="95500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DF83AC-1967-6B43-8E79-456805F4123E}"/>
              </a:ext>
            </a:extLst>
          </p:cNvPr>
          <p:cNvSpPr txBox="1"/>
          <p:nvPr/>
        </p:nvSpPr>
        <p:spPr>
          <a:xfrm>
            <a:off x="3852203" y="4220018"/>
            <a:ext cx="12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Highpass</a:t>
            </a:r>
            <a:r>
              <a:rPr lang="en-US" dirty="0"/>
              <a:t> Filter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F5BE22-FEFF-A645-A275-E7D5AD8515AA}"/>
              </a:ext>
            </a:extLst>
          </p:cNvPr>
          <p:cNvSpPr txBox="1"/>
          <p:nvPr/>
        </p:nvSpPr>
        <p:spPr>
          <a:xfrm>
            <a:off x="5881855" y="4259360"/>
            <a:ext cx="136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Bandpass Filter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55BE17-9232-AF45-9AC5-E3A46ED74040}"/>
              </a:ext>
            </a:extLst>
          </p:cNvPr>
          <p:cNvSpPr/>
          <p:nvPr/>
        </p:nvSpPr>
        <p:spPr>
          <a:xfrm>
            <a:off x="1643865" y="3441073"/>
            <a:ext cx="1008011" cy="620217"/>
          </a:xfrm>
          <a:custGeom>
            <a:avLst/>
            <a:gdLst>
              <a:gd name="connsiteX0" fmla="*/ 0 w 1109609"/>
              <a:gd name="connsiteY0" fmla="*/ 0 h 536355"/>
              <a:gd name="connsiteX1" fmla="*/ 123290 w 1109609"/>
              <a:gd name="connsiteY1" fmla="*/ 82193 h 536355"/>
              <a:gd name="connsiteX2" fmla="*/ 585627 w 1109609"/>
              <a:gd name="connsiteY2" fmla="*/ 493159 h 536355"/>
              <a:gd name="connsiteX3" fmla="*/ 1109609 w 1109609"/>
              <a:gd name="connsiteY3" fmla="*/ 523982 h 536355"/>
              <a:gd name="connsiteX4" fmla="*/ 1109609 w 1109609"/>
              <a:gd name="connsiteY4" fmla="*/ 523982 h 536355"/>
              <a:gd name="connsiteX0" fmla="*/ 0 w 1109609"/>
              <a:gd name="connsiteY0" fmla="*/ 1162 h 538558"/>
              <a:gd name="connsiteX1" fmla="*/ 278273 w 1109609"/>
              <a:gd name="connsiteY1" fmla="*/ 67856 h 538558"/>
              <a:gd name="connsiteX2" fmla="*/ 585627 w 1109609"/>
              <a:gd name="connsiteY2" fmla="*/ 494321 h 538558"/>
              <a:gd name="connsiteX3" fmla="*/ 1109609 w 1109609"/>
              <a:gd name="connsiteY3" fmla="*/ 525144 h 538558"/>
              <a:gd name="connsiteX4" fmla="*/ 1109609 w 1109609"/>
              <a:gd name="connsiteY4" fmla="*/ 525144 h 538558"/>
              <a:gd name="connsiteX0" fmla="*/ 0 w 1109609"/>
              <a:gd name="connsiteY0" fmla="*/ 0 h 535628"/>
              <a:gd name="connsiteX1" fmla="*/ 312393 w 1109609"/>
              <a:gd name="connsiteY1" fmla="*/ 93114 h 535628"/>
              <a:gd name="connsiteX2" fmla="*/ 585627 w 1109609"/>
              <a:gd name="connsiteY2" fmla="*/ 493159 h 535628"/>
              <a:gd name="connsiteX3" fmla="*/ 1109609 w 1109609"/>
              <a:gd name="connsiteY3" fmla="*/ 523982 h 535628"/>
              <a:gd name="connsiteX4" fmla="*/ 1109609 w 1109609"/>
              <a:gd name="connsiteY4" fmla="*/ 523982 h 535628"/>
              <a:gd name="connsiteX0" fmla="*/ 0 w 1109609"/>
              <a:gd name="connsiteY0" fmla="*/ 0 h 542762"/>
              <a:gd name="connsiteX1" fmla="*/ 312393 w 1109609"/>
              <a:gd name="connsiteY1" fmla="*/ 93114 h 542762"/>
              <a:gd name="connsiteX2" fmla="*/ 432083 w 1109609"/>
              <a:gd name="connsiteY2" fmla="*/ 506369 h 542762"/>
              <a:gd name="connsiteX3" fmla="*/ 1109609 w 1109609"/>
              <a:gd name="connsiteY3" fmla="*/ 523982 h 542762"/>
              <a:gd name="connsiteX4" fmla="*/ 1109609 w 1109609"/>
              <a:gd name="connsiteY4" fmla="*/ 523982 h 542762"/>
              <a:gd name="connsiteX0" fmla="*/ 0 w 1109609"/>
              <a:gd name="connsiteY0" fmla="*/ 1546 h 546229"/>
              <a:gd name="connsiteX1" fmla="*/ 227092 w 1109609"/>
              <a:gd name="connsiteY1" fmla="*/ 68239 h 546229"/>
              <a:gd name="connsiteX2" fmla="*/ 432083 w 1109609"/>
              <a:gd name="connsiteY2" fmla="*/ 507915 h 546229"/>
              <a:gd name="connsiteX3" fmla="*/ 1109609 w 1109609"/>
              <a:gd name="connsiteY3" fmla="*/ 525528 h 546229"/>
              <a:gd name="connsiteX4" fmla="*/ 1109609 w 1109609"/>
              <a:gd name="connsiteY4" fmla="*/ 525528 h 546229"/>
              <a:gd name="connsiteX0" fmla="*/ 0 w 1109609"/>
              <a:gd name="connsiteY0" fmla="*/ 828 h 528651"/>
              <a:gd name="connsiteX1" fmla="*/ 227092 w 1109609"/>
              <a:gd name="connsiteY1" fmla="*/ 67521 h 528651"/>
              <a:gd name="connsiteX2" fmla="*/ 449143 w 1109609"/>
              <a:gd name="connsiteY2" fmla="*/ 480777 h 528651"/>
              <a:gd name="connsiteX3" fmla="*/ 1109609 w 1109609"/>
              <a:gd name="connsiteY3" fmla="*/ 524810 h 528651"/>
              <a:gd name="connsiteX4" fmla="*/ 1109609 w 1109609"/>
              <a:gd name="connsiteY4" fmla="*/ 524810 h 5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09" h="528651">
                <a:moveTo>
                  <a:pt x="0" y="828"/>
                </a:moveTo>
                <a:cubicBezTo>
                  <a:pt x="12843" y="828"/>
                  <a:pt x="152235" y="-12470"/>
                  <a:pt x="227092" y="67521"/>
                </a:cubicBezTo>
                <a:cubicBezTo>
                  <a:pt x="301949" y="147512"/>
                  <a:pt x="302057" y="404562"/>
                  <a:pt x="449143" y="480777"/>
                </a:cubicBezTo>
                <a:cubicBezTo>
                  <a:pt x="596229" y="556992"/>
                  <a:pt x="999531" y="517471"/>
                  <a:pt x="1109609" y="524810"/>
                </a:cubicBezTo>
                <a:lnTo>
                  <a:pt x="1109609" y="52481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E1F43BC9-86E5-8648-84A5-9AD4AB00EF4E}"/>
              </a:ext>
            </a:extLst>
          </p:cNvPr>
          <p:cNvSpPr/>
          <p:nvPr/>
        </p:nvSpPr>
        <p:spPr>
          <a:xfrm>
            <a:off x="3877366" y="3495174"/>
            <a:ext cx="1008011" cy="620217"/>
          </a:xfrm>
          <a:custGeom>
            <a:avLst/>
            <a:gdLst>
              <a:gd name="connsiteX0" fmla="*/ 0 w 1109609"/>
              <a:gd name="connsiteY0" fmla="*/ 0 h 536355"/>
              <a:gd name="connsiteX1" fmla="*/ 123290 w 1109609"/>
              <a:gd name="connsiteY1" fmla="*/ 82193 h 536355"/>
              <a:gd name="connsiteX2" fmla="*/ 585627 w 1109609"/>
              <a:gd name="connsiteY2" fmla="*/ 493159 h 536355"/>
              <a:gd name="connsiteX3" fmla="*/ 1109609 w 1109609"/>
              <a:gd name="connsiteY3" fmla="*/ 523982 h 536355"/>
              <a:gd name="connsiteX4" fmla="*/ 1109609 w 1109609"/>
              <a:gd name="connsiteY4" fmla="*/ 523982 h 536355"/>
              <a:gd name="connsiteX0" fmla="*/ 0 w 1109609"/>
              <a:gd name="connsiteY0" fmla="*/ 1162 h 538558"/>
              <a:gd name="connsiteX1" fmla="*/ 278273 w 1109609"/>
              <a:gd name="connsiteY1" fmla="*/ 67856 h 538558"/>
              <a:gd name="connsiteX2" fmla="*/ 585627 w 1109609"/>
              <a:gd name="connsiteY2" fmla="*/ 494321 h 538558"/>
              <a:gd name="connsiteX3" fmla="*/ 1109609 w 1109609"/>
              <a:gd name="connsiteY3" fmla="*/ 525144 h 538558"/>
              <a:gd name="connsiteX4" fmla="*/ 1109609 w 1109609"/>
              <a:gd name="connsiteY4" fmla="*/ 525144 h 538558"/>
              <a:gd name="connsiteX0" fmla="*/ 0 w 1109609"/>
              <a:gd name="connsiteY0" fmla="*/ 0 h 535628"/>
              <a:gd name="connsiteX1" fmla="*/ 312393 w 1109609"/>
              <a:gd name="connsiteY1" fmla="*/ 93114 h 535628"/>
              <a:gd name="connsiteX2" fmla="*/ 585627 w 1109609"/>
              <a:gd name="connsiteY2" fmla="*/ 493159 h 535628"/>
              <a:gd name="connsiteX3" fmla="*/ 1109609 w 1109609"/>
              <a:gd name="connsiteY3" fmla="*/ 523982 h 535628"/>
              <a:gd name="connsiteX4" fmla="*/ 1109609 w 1109609"/>
              <a:gd name="connsiteY4" fmla="*/ 523982 h 535628"/>
              <a:gd name="connsiteX0" fmla="*/ 0 w 1109609"/>
              <a:gd name="connsiteY0" fmla="*/ 0 h 542762"/>
              <a:gd name="connsiteX1" fmla="*/ 312393 w 1109609"/>
              <a:gd name="connsiteY1" fmla="*/ 93114 h 542762"/>
              <a:gd name="connsiteX2" fmla="*/ 432083 w 1109609"/>
              <a:gd name="connsiteY2" fmla="*/ 506369 h 542762"/>
              <a:gd name="connsiteX3" fmla="*/ 1109609 w 1109609"/>
              <a:gd name="connsiteY3" fmla="*/ 523982 h 542762"/>
              <a:gd name="connsiteX4" fmla="*/ 1109609 w 1109609"/>
              <a:gd name="connsiteY4" fmla="*/ 523982 h 542762"/>
              <a:gd name="connsiteX0" fmla="*/ 0 w 1109609"/>
              <a:gd name="connsiteY0" fmla="*/ 1546 h 546229"/>
              <a:gd name="connsiteX1" fmla="*/ 227092 w 1109609"/>
              <a:gd name="connsiteY1" fmla="*/ 68239 h 546229"/>
              <a:gd name="connsiteX2" fmla="*/ 432083 w 1109609"/>
              <a:gd name="connsiteY2" fmla="*/ 507915 h 546229"/>
              <a:gd name="connsiteX3" fmla="*/ 1109609 w 1109609"/>
              <a:gd name="connsiteY3" fmla="*/ 525528 h 546229"/>
              <a:gd name="connsiteX4" fmla="*/ 1109609 w 1109609"/>
              <a:gd name="connsiteY4" fmla="*/ 525528 h 546229"/>
              <a:gd name="connsiteX0" fmla="*/ 0 w 1109609"/>
              <a:gd name="connsiteY0" fmla="*/ 828 h 528651"/>
              <a:gd name="connsiteX1" fmla="*/ 227092 w 1109609"/>
              <a:gd name="connsiteY1" fmla="*/ 67521 h 528651"/>
              <a:gd name="connsiteX2" fmla="*/ 449143 w 1109609"/>
              <a:gd name="connsiteY2" fmla="*/ 480777 h 528651"/>
              <a:gd name="connsiteX3" fmla="*/ 1109609 w 1109609"/>
              <a:gd name="connsiteY3" fmla="*/ 524810 h 528651"/>
              <a:gd name="connsiteX4" fmla="*/ 1109609 w 1109609"/>
              <a:gd name="connsiteY4" fmla="*/ 524810 h 5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09" h="528651">
                <a:moveTo>
                  <a:pt x="0" y="828"/>
                </a:moveTo>
                <a:cubicBezTo>
                  <a:pt x="12843" y="828"/>
                  <a:pt x="152235" y="-12470"/>
                  <a:pt x="227092" y="67521"/>
                </a:cubicBezTo>
                <a:cubicBezTo>
                  <a:pt x="301949" y="147512"/>
                  <a:pt x="302057" y="404562"/>
                  <a:pt x="449143" y="480777"/>
                </a:cubicBezTo>
                <a:cubicBezTo>
                  <a:pt x="596229" y="556992"/>
                  <a:pt x="999531" y="517471"/>
                  <a:pt x="1109609" y="524810"/>
                </a:cubicBezTo>
                <a:lnTo>
                  <a:pt x="1109609" y="524810"/>
                </a:lnTo>
              </a:path>
            </a:pathLst>
          </a:custGeom>
          <a:noFill/>
          <a:ln w="25400">
            <a:solidFill>
              <a:schemeClr val="tx1"/>
            </a:solidFill>
          </a:ln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0657943-1515-2A42-B004-908D8F1B9BF3}"/>
              </a:ext>
            </a:extLst>
          </p:cNvPr>
          <p:cNvSpPr/>
          <p:nvPr/>
        </p:nvSpPr>
        <p:spPr>
          <a:xfrm>
            <a:off x="5898504" y="3425409"/>
            <a:ext cx="905252" cy="724540"/>
          </a:xfrm>
          <a:custGeom>
            <a:avLst/>
            <a:gdLst>
              <a:gd name="connsiteX0" fmla="*/ 0 w 898902"/>
              <a:gd name="connsiteY0" fmla="*/ 660013 h 703522"/>
              <a:gd name="connsiteX1" fmla="*/ 278970 w 898902"/>
              <a:gd name="connsiteY1" fmla="*/ 644515 h 703522"/>
              <a:gd name="connsiteX2" fmla="*/ 371960 w 898902"/>
              <a:gd name="connsiteY2" fmla="*/ 86576 h 703522"/>
              <a:gd name="connsiteX3" fmla="*/ 526943 w 898902"/>
              <a:gd name="connsiteY3" fmla="*/ 55579 h 703522"/>
              <a:gd name="connsiteX4" fmla="*/ 573438 w 898902"/>
              <a:gd name="connsiteY4" fmla="*/ 613518 h 703522"/>
              <a:gd name="connsiteX5" fmla="*/ 898902 w 898902"/>
              <a:gd name="connsiteY5" fmla="*/ 644515 h 703522"/>
              <a:gd name="connsiteX6" fmla="*/ 898902 w 898902"/>
              <a:gd name="connsiteY6" fmla="*/ 644515 h 703522"/>
              <a:gd name="connsiteX0" fmla="*/ 0 w 898902"/>
              <a:gd name="connsiteY0" fmla="*/ 657599 h 680786"/>
              <a:gd name="connsiteX1" fmla="*/ 278970 w 898902"/>
              <a:gd name="connsiteY1" fmla="*/ 595606 h 680786"/>
              <a:gd name="connsiteX2" fmla="*/ 371960 w 898902"/>
              <a:gd name="connsiteY2" fmla="*/ 84162 h 680786"/>
              <a:gd name="connsiteX3" fmla="*/ 526943 w 898902"/>
              <a:gd name="connsiteY3" fmla="*/ 53165 h 680786"/>
              <a:gd name="connsiteX4" fmla="*/ 573438 w 898902"/>
              <a:gd name="connsiteY4" fmla="*/ 611104 h 680786"/>
              <a:gd name="connsiteX5" fmla="*/ 898902 w 898902"/>
              <a:gd name="connsiteY5" fmla="*/ 642101 h 680786"/>
              <a:gd name="connsiteX6" fmla="*/ 898902 w 898902"/>
              <a:gd name="connsiteY6" fmla="*/ 642101 h 680786"/>
              <a:gd name="connsiteX0" fmla="*/ 0 w 898902"/>
              <a:gd name="connsiteY0" fmla="*/ 659795 h 687921"/>
              <a:gd name="connsiteX1" fmla="*/ 278970 w 898902"/>
              <a:gd name="connsiteY1" fmla="*/ 597802 h 687921"/>
              <a:gd name="connsiteX2" fmla="*/ 371960 w 898902"/>
              <a:gd name="connsiteY2" fmla="*/ 86358 h 687921"/>
              <a:gd name="connsiteX3" fmla="*/ 526943 w 898902"/>
              <a:gd name="connsiteY3" fmla="*/ 55361 h 687921"/>
              <a:gd name="connsiteX4" fmla="*/ 635431 w 898902"/>
              <a:gd name="connsiteY4" fmla="*/ 644297 h 687921"/>
              <a:gd name="connsiteX5" fmla="*/ 898902 w 898902"/>
              <a:gd name="connsiteY5" fmla="*/ 644297 h 687921"/>
              <a:gd name="connsiteX6" fmla="*/ 898902 w 898902"/>
              <a:gd name="connsiteY6" fmla="*/ 644297 h 687921"/>
              <a:gd name="connsiteX0" fmla="*/ 0 w 898902"/>
              <a:gd name="connsiteY0" fmla="*/ 657599 h 680786"/>
              <a:gd name="connsiteX1" fmla="*/ 278970 w 898902"/>
              <a:gd name="connsiteY1" fmla="*/ 595606 h 680786"/>
              <a:gd name="connsiteX2" fmla="*/ 371960 w 898902"/>
              <a:gd name="connsiteY2" fmla="*/ 84162 h 680786"/>
              <a:gd name="connsiteX3" fmla="*/ 526943 w 898902"/>
              <a:gd name="connsiteY3" fmla="*/ 53165 h 680786"/>
              <a:gd name="connsiteX4" fmla="*/ 681926 w 898902"/>
              <a:gd name="connsiteY4" fmla="*/ 611104 h 680786"/>
              <a:gd name="connsiteX5" fmla="*/ 898902 w 898902"/>
              <a:gd name="connsiteY5" fmla="*/ 642101 h 680786"/>
              <a:gd name="connsiteX6" fmla="*/ 898902 w 898902"/>
              <a:gd name="connsiteY6" fmla="*/ 642101 h 680786"/>
              <a:gd name="connsiteX0" fmla="*/ 0 w 898902"/>
              <a:gd name="connsiteY0" fmla="*/ 659795 h 687921"/>
              <a:gd name="connsiteX1" fmla="*/ 278970 w 898902"/>
              <a:gd name="connsiteY1" fmla="*/ 597802 h 687921"/>
              <a:gd name="connsiteX2" fmla="*/ 371960 w 898902"/>
              <a:gd name="connsiteY2" fmla="*/ 86358 h 687921"/>
              <a:gd name="connsiteX3" fmla="*/ 526943 w 898902"/>
              <a:gd name="connsiteY3" fmla="*/ 55361 h 687921"/>
              <a:gd name="connsiteX4" fmla="*/ 619932 w 898902"/>
              <a:gd name="connsiteY4" fmla="*/ 644297 h 687921"/>
              <a:gd name="connsiteX5" fmla="*/ 898902 w 898902"/>
              <a:gd name="connsiteY5" fmla="*/ 644297 h 687921"/>
              <a:gd name="connsiteX6" fmla="*/ 898902 w 898902"/>
              <a:gd name="connsiteY6" fmla="*/ 644297 h 687921"/>
              <a:gd name="connsiteX0" fmla="*/ 0 w 919566"/>
              <a:gd name="connsiteY0" fmla="*/ 659795 h 706290"/>
              <a:gd name="connsiteX1" fmla="*/ 278970 w 919566"/>
              <a:gd name="connsiteY1" fmla="*/ 597802 h 706290"/>
              <a:gd name="connsiteX2" fmla="*/ 371960 w 919566"/>
              <a:gd name="connsiteY2" fmla="*/ 86358 h 706290"/>
              <a:gd name="connsiteX3" fmla="*/ 526943 w 919566"/>
              <a:gd name="connsiteY3" fmla="*/ 55361 h 706290"/>
              <a:gd name="connsiteX4" fmla="*/ 619932 w 919566"/>
              <a:gd name="connsiteY4" fmla="*/ 644297 h 706290"/>
              <a:gd name="connsiteX5" fmla="*/ 898902 w 919566"/>
              <a:gd name="connsiteY5" fmla="*/ 644297 h 706290"/>
              <a:gd name="connsiteX6" fmla="*/ 898902 w 919566"/>
              <a:gd name="connsiteY6" fmla="*/ 706290 h 706290"/>
              <a:gd name="connsiteX0" fmla="*/ 0 w 898902"/>
              <a:gd name="connsiteY0" fmla="*/ 659795 h 712128"/>
              <a:gd name="connsiteX1" fmla="*/ 278970 w 898902"/>
              <a:gd name="connsiteY1" fmla="*/ 597802 h 712128"/>
              <a:gd name="connsiteX2" fmla="*/ 371960 w 898902"/>
              <a:gd name="connsiteY2" fmla="*/ 86358 h 712128"/>
              <a:gd name="connsiteX3" fmla="*/ 526943 w 898902"/>
              <a:gd name="connsiteY3" fmla="*/ 55361 h 712128"/>
              <a:gd name="connsiteX4" fmla="*/ 619932 w 898902"/>
              <a:gd name="connsiteY4" fmla="*/ 644297 h 712128"/>
              <a:gd name="connsiteX5" fmla="*/ 898902 w 898902"/>
              <a:gd name="connsiteY5" fmla="*/ 706290 h 712128"/>
              <a:gd name="connsiteX6" fmla="*/ 898902 w 898902"/>
              <a:gd name="connsiteY6" fmla="*/ 706290 h 712128"/>
              <a:gd name="connsiteX0" fmla="*/ 0 w 905252"/>
              <a:gd name="connsiteY0" fmla="*/ 710595 h 724540"/>
              <a:gd name="connsiteX1" fmla="*/ 285320 w 905252"/>
              <a:gd name="connsiteY1" fmla="*/ 597802 h 724540"/>
              <a:gd name="connsiteX2" fmla="*/ 378310 w 905252"/>
              <a:gd name="connsiteY2" fmla="*/ 86358 h 724540"/>
              <a:gd name="connsiteX3" fmla="*/ 533293 w 905252"/>
              <a:gd name="connsiteY3" fmla="*/ 55361 h 724540"/>
              <a:gd name="connsiteX4" fmla="*/ 626282 w 905252"/>
              <a:gd name="connsiteY4" fmla="*/ 644297 h 724540"/>
              <a:gd name="connsiteX5" fmla="*/ 905252 w 905252"/>
              <a:gd name="connsiteY5" fmla="*/ 706290 h 724540"/>
              <a:gd name="connsiteX6" fmla="*/ 905252 w 905252"/>
              <a:gd name="connsiteY6" fmla="*/ 706290 h 7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252" h="724540">
                <a:moveTo>
                  <a:pt x="0" y="710595"/>
                </a:moveTo>
                <a:cubicBezTo>
                  <a:pt x="108488" y="750632"/>
                  <a:pt x="222268" y="701841"/>
                  <a:pt x="285320" y="597802"/>
                </a:cubicBezTo>
                <a:cubicBezTo>
                  <a:pt x="348372" y="493763"/>
                  <a:pt x="336981" y="176765"/>
                  <a:pt x="378310" y="86358"/>
                </a:cubicBezTo>
                <a:cubicBezTo>
                  <a:pt x="419639" y="-4049"/>
                  <a:pt x="491964" y="-37629"/>
                  <a:pt x="533293" y="55361"/>
                </a:cubicBezTo>
                <a:cubicBezTo>
                  <a:pt x="574622" y="148351"/>
                  <a:pt x="564289" y="535809"/>
                  <a:pt x="626282" y="644297"/>
                </a:cubicBezTo>
                <a:cubicBezTo>
                  <a:pt x="688275" y="752785"/>
                  <a:pt x="858757" y="695958"/>
                  <a:pt x="905252" y="706290"/>
                </a:cubicBezTo>
                <a:lnTo>
                  <a:pt x="905252" y="70629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96301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135F9-5950-2349-9379-BE565017AC8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791199" y="1340845"/>
            <a:ext cx="3194047" cy="28628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E66C91-A364-0D43-8B45-1864A54A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Lowpass</a:t>
            </a:r>
            <a:r>
              <a:rPr lang="en-US" dirty="0"/>
              <a:t> Filters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58B33-A8FB-0B40-A636-A03B945ED006}"/>
              </a:ext>
            </a:extLst>
          </p:cNvPr>
          <p:cNvSpPr txBox="1"/>
          <p:nvPr/>
        </p:nvSpPr>
        <p:spPr>
          <a:xfrm>
            <a:off x="119270" y="819151"/>
            <a:ext cx="56719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Butterworth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Maximally flat (no ripples) in pass band or stop band.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Gradual transition between pass band and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Chebyshev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Ripple in either the pass band OR the stop band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Sharper transition between pass band and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Elliptic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Ripple in pass band AND stop band.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Sharpest transition from pass band to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of these filters have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highpass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bandpass counterparts.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Butterworth Filtering: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program"/>
              </a:rPr>
              <a:t>Jupyter notebook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92313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76475C-B8E2-E242-9469-B5A0A88858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FFTs often provide a natural framework for creating features.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filter bank breaks up the FFT of a time series into a sequence of bands.  The energy in each band is used as a feature in a machine learning algorithm.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Variants of this idea often used in speech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D6BF5-9A00-B841-9E62-4745430A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for Machine Learning:  Filter Banks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8176D-3ABE-7947-ACE4-D68E6FC0B90D}"/>
              </a:ext>
            </a:extLst>
          </p:cNvPr>
          <p:cNvGrpSpPr/>
          <p:nvPr/>
        </p:nvGrpSpPr>
        <p:grpSpPr>
          <a:xfrm>
            <a:off x="3107671" y="1613194"/>
            <a:ext cx="1149231" cy="993583"/>
            <a:chOff x="2077895" y="1725339"/>
            <a:chExt cx="2267300" cy="13934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44D0AA-5644-FF44-9144-5B3298D66AF5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51A8CE3-97A2-7C4B-AD53-0AE95726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0D5AB96-6738-E545-8596-1B295C7EC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8DB71-21E4-0841-A6F4-4F82AD3C9DB5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74D615-0C3A-8745-A60F-93125656A4A1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713713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03B611-DB29-7249-8511-983F51AC9FC4}"/>
                </a:ext>
              </a:extLst>
            </p:cNvPr>
            <p:cNvCxnSpPr/>
            <p:nvPr/>
          </p:nvCxnSpPr>
          <p:spPr>
            <a:xfrm>
              <a:off x="2804964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FF4104-D892-7544-A342-BA47EF2C1466}"/>
                </a:ext>
              </a:extLst>
            </p:cNvPr>
            <p:cNvCxnSpPr>
              <a:cxnSpLocks/>
            </p:cNvCxnSpPr>
            <p:nvPr/>
          </p:nvCxnSpPr>
          <p:spPr>
            <a:xfrm>
              <a:off x="2522583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E12B6-5DE0-A24D-82DE-160D2B975C39}"/>
              </a:ext>
            </a:extLst>
          </p:cNvPr>
          <p:cNvGrpSpPr/>
          <p:nvPr/>
        </p:nvGrpSpPr>
        <p:grpSpPr>
          <a:xfrm>
            <a:off x="3098924" y="2584697"/>
            <a:ext cx="1149231" cy="993583"/>
            <a:chOff x="2077895" y="1725339"/>
            <a:chExt cx="2267300" cy="13934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935034-719B-C64E-AD08-BDDC0A58F592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A977067-4ACB-E74A-A827-0D8248604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03875C4-9E4E-0F4E-864B-FBB2A5E83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C46D11-2BA3-2E45-B1FF-A0E2007ADDE4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E2F467-0DDD-4E45-8917-905A17EABCA1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563914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8BBAD-51BD-3347-87AA-D6BBAED5B06A}"/>
                </a:ext>
              </a:extLst>
            </p:cNvPr>
            <p:cNvCxnSpPr/>
            <p:nvPr/>
          </p:nvCxnSpPr>
          <p:spPr>
            <a:xfrm>
              <a:off x="2837461" y="2318691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EDA752-0CA9-8742-A800-30FAAC890D4E}"/>
                </a:ext>
              </a:extLst>
            </p:cNvPr>
            <p:cNvCxnSpPr/>
            <p:nvPr/>
          </p:nvCxnSpPr>
          <p:spPr>
            <a:xfrm>
              <a:off x="3107810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6B1772-0F59-F04D-B6F6-C5D621E3F6FA}"/>
                </a:ext>
              </a:extLst>
            </p:cNvPr>
            <p:cNvCxnSpPr>
              <a:cxnSpLocks/>
            </p:cNvCxnSpPr>
            <p:nvPr/>
          </p:nvCxnSpPr>
          <p:spPr>
            <a:xfrm>
              <a:off x="2816271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3C6B6-BEF1-E04D-986E-D12A4966BD64}"/>
              </a:ext>
            </a:extLst>
          </p:cNvPr>
          <p:cNvGrpSpPr/>
          <p:nvPr/>
        </p:nvGrpSpPr>
        <p:grpSpPr>
          <a:xfrm>
            <a:off x="3083649" y="3556880"/>
            <a:ext cx="1149231" cy="993583"/>
            <a:chOff x="2077895" y="1725339"/>
            <a:chExt cx="2267300" cy="13934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2FB31-E844-D045-BABA-CEC9C432D7D8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BB1EB28-7B6B-1741-BB94-F26A0C2022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3DFC5A9-CC25-8840-B4A4-F01F40A9E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671242-B15B-8240-8295-3DFFEE76E8E7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03ECB9-473F-4E43-A175-BD42C0C90A06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442739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C065A7-3C97-AA45-8AB6-F66FF2F56ED9}"/>
                </a:ext>
              </a:extLst>
            </p:cNvPr>
            <p:cNvCxnSpPr/>
            <p:nvPr/>
          </p:nvCxnSpPr>
          <p:spPr>
            <a:xfrm>
              <a:off x="3410573" y="2318691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178A0B-0FA0-544D-B312-3E3E68798A22}"/>
                </a:ext>
              </a:extLst>
            </p:cNvPr>
            <p:cNvCxnSpPr/>
            <p:nvPr/>
          </p:nvCxnSpPr>
          <p:spPr>
            <a:xfrm>
              <a:off x="3140607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DC6176-E520-9F45-8F6C-5B0654EA6E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104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2DF74-6898-704D-832A-D569665CB312}"/>
              </a:ext>
            </a:extLst>
          </p:cNvPr>
          <p:cNvSpPr/>
          <p:nvPr/>
        </p:nvSpPr>
        <p:spPr>
          <a:xfrm>
            <a:off x="3147447" y="1635273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70A65B-0D10-644E-9185-BAC3DAAA4018}"/>
              </a:ext>
            </a:extLst>
          </p:cNvPr>
          <p:cNvSpPr/>
          <p:nvPr/>
        </p:nvSpPr>
        <p:spPr>
          <a:xfrm>
            <a:off x="3130984" y="2616359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9C20-60DA-6645-B120-A505D1F76CFB}"/>
              </a:ext>
            </a:extLst>
          </p:cNvPr>
          <p:cNvSpPr/>
          <p:nvPr/>
        </p:nvSpPr>
        <p:spPr>
          <a:xfrm>
            <a:off x="3130983" y="3585072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014A9C-C9FD-0E40-8F0D-5BA11FBC2B30}"/>
              </a:ext>
            </a:extLst>
          </p:cNvPr>
          <p:cNvCxnSpPr/>
          <p:nvPr/>
        </p:nvCxnSpPr>
        <p:spPr>
          <a:xfrm>
            <a:off x="2127089" y="2082501"/>
            <a:ext cx="10203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66E8F8-4389-9B45-A81A-8BFB85AD9D2B}"/>
              </a:ext>
            </a:extLst>
          </p:cNvPr>
          <p:cNvCxnSpPr>
            <a:cxnSpLocks/>
          </p:cNvCxnSpPr>
          <p:nvPr/>
        </p:nvCxnSpPr>
        <p:spPr>
          <a:xfrm>
            <a:off x="1783732" y="3075150"/>
            <a:ext cx="134725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596F86-3266-834C-9877-D32477AAE519}"/>
              </a:ext>
            </a:extLst>
          </p:cNvPr>
          <p:cNvCxnSpPr/>
          <p:nvPr/>
        </p:nvCxnSpPr>
        <p:spPr>
          <a:xfrm>
            <a:off x="2110625" y="4069206"/>
            <a:ext cx="10203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772DF2-DFB3-F646-ADF9-C20CA0B4D4E2}"/>
              </a:ext>
            </a:extLst>
          </p:cNvPr>
          <p:cNvCxnSpPr/>
          <p:nvPr/>
        </p:nvCxnSpPr>
        <p:spPr>
          <a:xfrm flipH="1">
            <a:off x="2110625" y="2082501"/>
            <a:ext cx="16464" cy="1986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584B552-7F2C-6044-9FD6-533659A1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64" y="2989425"/>
            <a:ext cx="371475" cy="17145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C0D04E-7218-E64A-8A08-934C8526F1FF}"/>
              </a:ext>
            </a:extLst>
          </p:cNvPr>
          <p:cNvCxnSpPr>
            <a:cxnSpLocks/>
          </p:cNvCxnSpPr>
          <p:nvPr/>
        </p:nvCxnSpPr>
        <p:spPr>
          <a:xfrm>
            <a:off x="4034542" y="2082501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442E375-4546-444D-8B34-1E83B4ECF4C6}"/>
              </a:ext>
            </a:extLst>
          </p:cNvPr>
          <p:cNvGrpSpPr/>
          <p:nvPr/>
        </p:nvGrpSpPr>
        <p:grpSpPr>
          <a:xfrm>
            <a:off x="4687695" y="1795609"/>
            <a:ext cx="874395" cy="613802"/>
            <a:chOff x="3987019" y="1837187"/>
            <a:chExt cx="874395" cy="61380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3702BC9-658A-6443-B740-B84B92BA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BB8C3F-2D6E-2F40-A80A-8B282990C309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B3CE6C-0E92-074B-BDB9-560EE5EC42F0}"/>
              </a:ext>
            </a:extLst>
          </p:cNvPr>
          <p:cNvGrpSpPr/>
          <p:nvPr/>
        </p:nvGrpSpPr>
        <p:grpSpPr>
          <a:xfrm>
            <a:off x="4663238" y="2777567"/>
            <a:ext cx="874395" cy="613802"/>
            <a:chOff x="3987019" y="1837187"/>
            <a:chExt cx="874395" cy="61380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7EFD58B-706C-0041-BAFD-96D3B72E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C02EF6-1755-E64E-92C0-25FAFED45027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7BF41E-0222-2244-9A10-7E3F974BD035}"/>
              </a:ext>
            </a:extLst>
          </p:cNvPr>
          <p:cNvCxnSpPr>
            <a:cxnSpLocks/>
          </p:cNvCxnSpPr>
          <p:nvPr/>
        </p:nvCxnSpPr>
        <p:spPr>
          <a:xfrm>
            <a:off x="4009142" y="3098501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76DFD0-4995-0443-9316-A5369C543778}"/>
              </a:ext>
            </a:extLst>
          </p:cNvPr>
          <p:cNvCxnSpPr>
            <a:cxnSpLocks/>
          </p:cNvCxnSpPr>
          <p:nvPr/>
        </p:nvCxnSpPr>
        <p:spPr>
          <a:xfrm>
            <a:off x="4009142" y="4074775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F274A9-56BD-5A40-9BE3-693481A44327}"/>
              </a:ext>
            </a:extLst>
          </p:cNvPr>
          <p:cNvGrpSpPr/>
          <p:nvPr/>
        </p:nvGrpSpPr>
        <p:grpSpPr>
          <a:xfrm>
            <a:off x="4660900" y="3769620"/>
            <a:ext cx="874395" cy="613802"/>
            <a:chOff x="3987019" y="1837187"/>
            <a:chExt cx="874395" cy="61380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7B8BE31-9CB2-F94B-AE74-207EB036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E0EBAB-52E5-9F4A-8151-A34DC9CC2B21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B154F0B-C58C-7945-A8DE-6632DE38F58A}"/>
              </a:ext>
            </a:extLst>
          </p:cNvPr>
          <p:cNvCxnSpPr>
            <a:cxnSpLocks/>
          </p:cNvCxnSpPr>
          <p:nvPr/>
        </p:nvCxnSpPr>
        <p:spPr>
          <a:xfrm>
            <a:off x="5562090" y="2096683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918C7E-8B8F-794A-9775-F9B89B616B14}"/>
              </a:ext>
            </a:extLst>
          </p:cNvPr>
          <p:cNvCxnSpPr>
            <a:cxnSpLocks/>
          </p:cNvCxnSpPr>
          <p:nvPr/>
        </p:nvCxnSpPr>
        <p:spPr>
          <a:xfrm>
            <a:off x="5562090" y="3102592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67298A-D7C5-CA46-8E87-5290E074529B}"/>
              </a:ext>
            </a:extLst>
          </p:cNvPr>
          <p:cNvCxnSpPr>
            <a:cxnSpLocks/>
          </p:cNvCxnSpPr>
          <p:nvPr/>
        </p:nvCxnSpPr>
        <p:spPr>
          <a:xfrm>
            <a:off x="5535295" y="4087774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856746-921F-674A-91AF-1A2B3FC799C5}"/>
              </a:ext>
            </a:extLst>
          </p:cNvPr>
          <p:cNvSpPr txBox="1"/>
          <p:nvPr/>
        </p:nvSpPr>
        <p:spPr>
          <a:xfrm>
            <a:off x="6201148" y="1942794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9C78-D1C9-6346-A550-8F828E5673AE}"/>
              </a:ext>
            </a:extLst>
          </p:cNvPr>
          <p:cNvSpPr txBox="1"/>
          <p:nvPr/>
        </p:nvSpPr>
        <p:spPr>
          <a:xfrm>
            <a:off x="6212453" y="2936302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C143B2-7F1C-AD40-AD7D-A19B6A11C4B1}"/>
              </a:ext>
            </a:extLst>
          </p:cNvPr>
          <p:cNvSpPr txBox="1"/>
          <p:nvPr/>
        </p:nvSpPr>
        <p:spPr>
          <a:xfrm>
            <a:off x="6174353" y="3935332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3</a:t>
            </a:r>
          </a:p>
        </p:txBody>
      </p:sp>
    </p:spTree>
    <p:extLst>
      <p:ext uri="{BB962C8B-B14F-4D97-AF65-F5344CB8AC3E}">
        <p14:creationId xmlns:p14="http://schemas.microsoft.com/office/powerpoint/2010/main" val="272479010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D8701-3051-3942-A659-72BE4EF2FD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One of the features we compute to assess driving behavior is the presence of </a:t>
            </a:r>
            <a:r>
              <a:rPr lang="en-US" i="1" dirty="0"/>
              <a:t>hard braking </a:t>
            </a:r>
            <a:r>
              <a:rPr lang="en-US" dirty="0"/>
              <a:t>or </a:t>
            </a:r>
            <a:r>
              <a:rPr lang="en-US" i="1" dirty="0"/>
              <a:t>hard acceleration </a:t>
            </a:r>
            <a:r>
              <a:rPr lang="en-US" dirty="0"/>
              <a:t>events.  Occurs when magnitude of the acceleration vector persistently exceeds a certain threshold: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 “cheap” gravity estimation can cause processed accelerations have significant gravity removal errors that cause both false positives and false negatives.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68C99-113F-BB4B-A2BC-59BB720A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 Extraction in Mobile Sensing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4E3E8-0D61-694F-AFDF-6F92CBD1482A}"/>
              </a:ext>
            </a:extLst>
          </p:cNvPr>
          <p:cNvCxnSpPr>
            <a:cxnSpLocks/>
          </p:cNvCxnSpPr>
          <p:nvPr/>
        </p:nvCxnSpPr>
        <p:spPr>
          <a:xfrm flipV="1">
            <a:off x="2405512" y="2638136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CAF525-59B6-3247-A3DD-050A812C824A}"/>
              </a:ext>
            </a:extLst>
          </p:cNvPr>
          <p:cNvCxnSpPr>
            <a:cxnSpLocks/>
          </p:cNvCxnSpPr>
          <p:nvPr/>
        </p:nvCxnSpPr>
        <p:spPr>
          <a:xfrm flipV="1">
            <a:off x="2405512" y="1777300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7FDE9-79BC-504F-A35D-8988AB82AAEE}"/>
              </a:ext>
            </a:extLst>
          </p:cNvPr>
          <p:cNvSpPr txBox="1"/>
          <p:nvPr/>
        </p:nvSpPr>
        <p:spPr>
          <a:xfrm>
            <a:off x="4108127" y="2473133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1D6AB-3674-8043-9991-86D56ACB8722}"/>
              </a:ext>
            </a:extLst>
          </p:cNvPr>
          <p:cNvSpPr txBox="1"/>
          <p:nvPr/>
        </p:nvSpPr>
        <p:spPr>
          <a:xfrm>
            <a:off x="2246231" y="1499920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041994-CA79-4B42-B756-10929B1C841F}"/>
              </a:ext>
            </a:extLst>
          </p:cNvPr>
          <p:cNvCxnSpPr/>
          <p:nvPr/>
        </p:nvCxnSpPr>
        <p:spPr>
          <a:xfrm>
            <a:off x="2405511" y="2638136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784AD-0C49-5C4E-96F8-B438A9A994AF}"/>
              </a:ext>
            </a:extLst>
          </p:cNvPr>
          <p:cNvCxnSpPr/>
          <p:nvPr/>
        </p:nvCxnSpPr>
        <p:spPr>
          <a:xfrm flipV="1">
            <a:off x="2933700" y="2037940"/>
            <a:ext cx="0" cy="6001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2A2E2D-F417-9F41-8DBF-7522FA5EB2EF}"/>
              </a:ext>
            </a:extLst>
          </p:cNvPr>
          <p:cNvCxnSpPr/>
          <p:nvPr/>
        </p:nvCxnSpPr>
        <p:spPr>
          <a:xfrm>
            <a:off x="2934519" y="2037939"/>
            <a:ext cx="6754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BDE456-CF93-1941-837E-D9C9F8C42335}"/>
              </a:ext>
            </a:extLst>
          </p:cNvPr>
          <p:cNvCxnSpPr/>
          <p:nvPr/>
        </p:nvCxnSpPr>
        <p:spPr>
          <a:xfrm>
            <a:off x="3609975" y="2037940"/>
            <a:ext cx="0" cy="6001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561C65-8839-C440-AFA1-9A708413EF29}"/>
              </a:ext>
            </a:extLst>
          </p:cNvPr>
          <p:cNvCxnSpPr/>
          <p:nvPr/>
        </p:nvCxnSpPr>
        <p:spPr>
          <a:xfrm>
            <a:off x="3609975" y="2638136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32A144-9486-CA4C-BB96-14E23EF0D5B1}"/>
              </a:ext>
            </a:extLst>
          </p:cNvPr>
          <p:cNvCxnSpPr>
            <a:cxnSpLocks/>
          </p:cNvCxnSpPr>
          <p:nvPr/>
        </p:nvCxnSpPr>
        <p:spPr>
          <a:xfrm>
            <a:off x="2405511" y="2207718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D1297C-B52E-2B42-B71E-7C6B5435FAD9}"/>
              </a:ext>
            </a:extLst>
          </p:cNvPr>
          <p:cNvCxnSpPr/>
          <p:nvPr/>
        </p:nvCxnSpPr>
        <p:spPr>
          <a:xfrm>
            <a:off x="2933700" y="2494377"/>
            <a:ext cx="6762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F7EDC2-076A-254B-A14D-F3EF8C97D904}"/>
              </a:ext>
            </a:extLst>
          </p:cNvPr>
          <p:cNvSpPr txBox="1"/>
          <p:nvPr/>
        </p:nvSpPr>
        <p:spPr>
          <a:xfrm>
            <a:off x="3882695" y="1930719"/>
            <a:ext cx="8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F2D80-8EB2-9E4B-8764-9C02910CEB84}"/>
              </a:ext>
            </a:extLst>
          </p:cNvPr>
          <p:cNvSpPr txBox="1"/>
          <p:nvPr/>
        </p:nvSpPr>
        <p:spPr>
          <a:xfrm>
            <a:off x="3143954" y="2260860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43345C-B4A5-9047-B83D-2267A701EB06}"/>
              </a:ext>
            </a:extLst>
          </p:cNvPr>
          <p:cNvSpPr txBox="1"/>
          <p:nvPr/>
        </p:nvSpPr>
        <p:spPr>
          <a:xfrm>
            <a:off x="4887952" y="1914612"/>
            <a:ext cx="212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 exceeds </a:t>
            </a:r>
            <a:r>
              <a:rPr lang="en-US" dirty="0" err="1"/>
              <a:t>a</a:t>
            </a:r>
            <a:r>
              <a:rPr lang="en-US" baseline="-25000" dirty="0" err="1"/>
              <a:t>thresh</a:t>
            </a:r>
            <a:r>
              <a:rPr lang="en-US" dirty="0"/>
              <a:t> for </a:t>
            </a:r>
            <a:r>
              <a:rPr lang="en-US" dirty="0">
                <a:latin typeface="Symbol" pitchFamily="2" charset="2"/>
                <a:cs typeface="Sana" pitchFamily="2" charset="-78"/>
              </a:rPr>
              <a:t>D</a:t>
            </a:r>
            <a:r>
              <a:rPr lang="en-US" dirty="0"/>
              <a:t>T &gt;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 err="1"/>
              <a:t>min</a:t>
            </a:r>
            <a:r>
              <a:rPr lang="en-US" dirty="0"/>
              <a:t> seconds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F68630-023E-804F-A3E5-AA1A05E670F7}"/>
              </a:ext>
            </a:extLst>
          </p:cNvPr>
          <p:cNvCxnSpPr>
            <a:cxnSpLocks/>
          </p:cNvCxnSpPr>
          <p:nvPr/>
        </p:nvCxnSpPr>
        <p:spPr>
          <a:xfrm flipV="1">
            <a:off x="1748917" y="4625464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47CD8E-8E9F-E34C-90E9-21BA58B61EA3}"/>
              </a:ext>
            </a:extLst>
          </p:cNvPr>
          <p:cNvCxnSpPr>
            <a:cxnSpLocks/>
          </p:cNvCxnSpPr>
          <p:nvPr/>
        </p:nvCxnSpPr>
        <p:spPr>
          <a:xfrm flipV="1">
            <a:off x="1748917" y="3764627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559178-199C-0B45-A808-EFF7C7499D3D}"/>
              </a:ext>
            </a:extLst>
          </p:cNvPr>
          <p:cNvSpPr txBox="1"/>
          <p:nvPr/>
        </p:nvSpPr>
        <p:spPr>
          <a:xfrm>
            <a:off x="1589636" y="3487247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B2B02F-F015-6B49-AEBF-76D792C14D2D}"/>
              </a:ext>
            </a:extLst>
          </p:cNvPr>
          <p:cNvCxnSpPr/>
          <p:nvPr/>
        </p:nvCxnSpPr>
        <p:spPr>
          <a:xfrm>
            <a:off x="1748916" y="4625464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4D3183-EF3B-1B40-B290-AD9A10BFC69D}"/>
              </a:ext>
            </a:extLst>
          </p:cNvPr>
          <p:cNvCxnSpPr>
            <a:cxnSpLocks/>
          </p:cNvCxnSpPr>
          <p:nvPr/>
        </p:nvCxnSpPr>
        <p:spPr>
          <a:xfrm flipV="1">
            <a:off x="2277105" y="4321869"/>
            <a:ext cx="0" cy="303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A09534-0EAA-474C-94A1-4F44BE93BFA8}"/>
              </a:ext>
            </a:extLst>
          </p:cNvPr>
          <p:cNvCxnSpPr>
            <a:cxnSpLocks/>
          </p:cNvCxnSpPr>
          <p:nvPr/>
        </p:nvCxnSpPr>
        <p:spPr>
          <a:xfrm flipV="1">
            <a:off x="2277105" y="4321869"/>
            <a:ext cx="6762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9FEB36-592F-4E4D-A162-1C2D06A9C6FD}"/>
              </a:ext>
            </a:extLst>
          </p:cNvPr>
          <p:cNvCxnSpPr>
            <a:cxnSpLocks/>
          </p:cNvCxnSpPr>
          <p:nvPr/>
        </p:nvCxnSpPr>
        <p:spPr>
          <a:xfrm>
            <a:off x="2953380" y="4321869"/>
            <a:ext cx="0" cy="3035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D1CA9C-AE48-3D41-89D3-3B58BC52DE09}"/>
              </a:ext>
            </a:extLst>
          </p:cNvPr>
          <p:cNvCxnSpPr/>
          <p:nvPr/>
        </p:nvCxnSpPr>
        <p:spPr>
          <a:xfrm>
            <a:off x="2953380" y="4625464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C9572D-2CF2-A442-8DC7-511C0AF4A21E}"/>
              </a:ext>
            </a:extLst>
          </p:cNvPr>
          <p:cNvCxnSpPr>
            <a:cxnSpLocks/>
          </p:cNvCxnSpPr>
          <p:nvPr/>
        </p:nvCxnSpPr>
        <p:spPr>
          <a:xfrm>
            <a:off x="1748916" y="4195045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7C4C70-6ED7-B74F-B11B-A6642C1B634D}"/>
              </a:ext>
            </a:extLst>
          </p:cNvPr>
          <p:cNvSpPr txBox="1"/>
          <p:nvPr/>
        </p:nvSpPr>
        <p:spPr>
          <a:xfrm>
            <a:off x="3226100" y="3918046"/>
            <a:ext cx="73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ED977C-DBE9-9E42-B46B-F435D0473E8C}"/>
              </a:ext>
            </a:extLst>
          </p:cNvPr>
          <p:cNvCxnSpPr/>
          <p:nvPr/>
        </p:nvCxnSpPr>
        <p:spPr>
          <a:xfrm flipV="1">
            <a:off x="2277105" y="4045643"/>
            <a:ext cx="0" cy="276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85F2FE-6A04-9545-A506-B5CE7A585487}"/>
              </a:ext>
            </a:extLst>
          </p:cNvPr>
          <p:cNvCxnSpPr/>
          <p:nvPr/>
        </p:nvCxnSpPr>
        <p:spPr>
          <a:xfrm>
            <a:off x="2277105" y="4045643"/>
            <a:ext cx="6762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D99D0A8-F463-9542-848D-CB3B9DC26B11}"/>
              </a:ext>
            </a:extLst>
          </p:cNvPr>
          <p:cNvCxnSpPr/>
          <p:nvPr/>
        </p:nvCxnSpPr>
        <p:spPr>
          <a:xfrm>
            <a:off x="2953380" y="4045643"/>
            <a:ext cx="0" cy="276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51F6EF-E390-F844-8EA0-C5F2601D89F8}"/>
              </a:ext>
            </a:extLst>
          </p:cNvPr>
          <p:cNvCxnSpPr>
            <a:cxnSpLocks/>
          </p:cNvCxnSpPr>
          <p:nvPr/>
        </p:nvCxnSpPr>
        <p:spPr>
          <a:xfrm flipV="1">
            <a:off x="4320904" y="4644323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EDD3F-176A-7647-B1F6-CFA1CF3B59FA}"/>
              </a:ext>
            </a:extLst>
          </p:cNvPr>
          <p:cNvCxnSpPr>
            <a:cxnSpLocks/>
          </p:cNvCxnSpPr>
          <p:nvPr/>
        </p:nvCxnSpPr>
        <p:spPr>
          <a:xfrm flipV="1">
            <a:off x="4320903" y="3783486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59629E8-91C1-CA48-960F-6F9602F1EF3B}"/>
              </a:ext>
            </a:extLst>
          </p:cNvPr>
          <p:cNvSpPr txBox="1"/>
          <p:nvPr/>
        </p:nvSpPr>
        <p:spPr>
          <a:xfrm>
            <a:off x="4161622" y="3506107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11180C-F779-5440-85A0-4E84FFE97D44}"/>
              </a:ext>
            </a:extLst>
          </p:cNvPr>
          <p:cNvCxnSpPr/>
          <p:nvPr/>
        </p:nvCxnSpPr>
        <p:spPr>
          <a:xfrm>
            <a:off x="4320902" y="4644323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F12E2F-6B9D-8343-955A-BDA6D92B79AF}"/>
              </a:ext>
            </a:extLst>
          </p:cNvPr>
          <p:cNvCxnSpPr>
            <a:cxnSpLocks/>
          </p:cNvCxnSpPr>
          <p:nvPr/>
        </p:nvCxnSpPr>
        <p:spPr>
          <a:xfrm flipV="1">
            <a:off x="4849091" y="4075405"/>
            <a:ext cx="0" cy="568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5D1AE8B-490B-1A45-B1CB-F0A3A5C14B8A}"/>
              </a:ext>
            </a:extLst>
          </p:cNvPr>
          <p:cNvCxnSpPr>
            <a:cxnSpLocks/>
          </p:cNvCxnSpPr>
          <p:nvPr/>
        </p:nvCxnSpPr>
        <p:spPr>
          <a:xfrm flipV="1">
            <a:off x="4849091" y="4075405"/>
            <a:ext cx="6762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0E6047-8CA5-274C-B1E8-10DE13434989}"/>
              </a:ext>
            </a:extLst>
          </p:cNvPr>
          <p:cNvCxnSpPr>
            <a:cxnSpLocks/>
          </p:cNvCxnSpPr>
          <p:nvPr/>
        </p:nvCxnSpPr>
        <p:spPr>
          <a:xfrm>
            <a:off x="5525366" y="4075404"/>
            <a:ext cx="0" cy="568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4A57-EB3C-0348-BB9D-8F83E5176A9E}"/>
              </a:ext>
            </a:extLst>
          </p:cNvPr>
          <p:cNvCxnSpPr/>
          <p:nvPr/>
        </p:nvCxnSpPr>
        <p:spPr>
          <a:xfrm>
            <a:off x="5525366" y="4644323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41604E-CAC0-CD4D-9A0C-4602B0D7BB79}"/>
              </a:ext>
            </a:extLst>
          </p:cNvPr>
          <p:cNvCxnSpPr>
            <a:cxnSpLocks/>
          </p:cNvCxnSpPr>
          <p:nvPr/>
        </p:nvCxnSpPr>
        <p:spPr>
          <a:xfrm>
            <a:off x="4320902" y="4213905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F83324-0D08-E44A-9A1A-EDDEE82C678B}"/>
              </a:ext>
            </a:extLst>
          </p:cNvPr>
          <p:cNvSpPr txBox="1"/>
          <p:nvPr/>
        </p:nvSpPr>
        <p:spPr>
          <a:xfrm>
            <a:off x="5798085" y="3936906"/>
            <a:ext cx="8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FED834-4BA4-B540-A16A-1F0C993869C7}"/>
              </a:ext>
            </a:extLst>
          </p:cNvPr>
          <p:cNvCxnSpPr/>
          <p:nvPr/>
        </p:nvCxnSpPr>
        <p:spPr>
          <a:xfrm>
            <a:off x="4849091" y="4359864"/>
            <a:ext cx="6762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D1DC2EF-88FE-6940-A77D-FE07C360B4ED}"/>
              </a:ext>
            </a:extLst>
          </p:cNvPr>
          <p:cNvSpPr txBox="1"/>
          <p:nvPr/>
        </p:nvSpPr>
        <p:spPr>
          <a:xfrm>
            <a:off x="6877443" y="4165917"/>
            <a:ext cx="14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r>
              <a:rPr lang="en-US" baseline="-25000" dirty="0"/>
              <a:t>     </a:t>
            </a:r>
            <a:r>
              <a:rPr lang="en-US" dirty="0"/>
              <a:t> 0.3g</a:t>
            </a:r>
          </a:p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g &gt; 0.1g </a:t>
            </a:r>
          </a:p>
          <a:p>
            <a:r>
              <a:rPr lang="en-US" baseline="-25000" dirty="0"/>
              <a:t>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A953E07-5D25-8F42-993B-149DB3629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767" y="4372556"/>
            <a:ext cx="114300" cy="76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4005D7-E2E6-2A4A-BDDF-1736C9545D4B}"/>
              </a:ext>
            </a:extLst>
          </p:cNvPr>
          <p:cNvSpPr txBox="1"/>
          <p:nvPr/>
        </p:nvSpPr>
        <p:spPr>
          <a:xfrm>
            <a:off x="2164625" y="3670586"/>
            <a:ext cx="989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22AAEF-E187-3340-9C63-0B732EF098D0}"/>
              </a:ext>
            </a:extLst>
          </p:cNvPr>
          <p:cNvSpPr txBox="1"/>
          <p:nvPr/>
        </p:nvSpPr>
        <p:spPr>
          <a:xfrm>
            <a:off x="4744576" y="3670586"/>
            <a:ext cx="989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8527D1-47F4-3844-B59F-685CDBC44979}"/>
              </a:ext>
            </a:extLst>
          </p:cNvPr>
          <p:cNvSpPr txBox="1"/>
          <p:nvPr/>
        </p:nvSpPr>
        <p:spPr>
          <a:xfrm>
            <a:off x="6743827" y="3344902"/>
            <a:ext cx="1972119" cy="581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sz="1050" dirty="0"/>
              <a:t>measured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                   actual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D4D677-2378-4A44-932D-200DC9B660CB}"/>
              </a:ext>
            </a:extLst>
          </p:cNvPr>
          <p:cNvCxnSpPr>
            <a:cxnSpLocks/>
          </p:cNvCxnSpPr>
          <p:nvPr/>
        </p:nvCxnSpPr>
        <p:spPr>
          <a:xfrm>
            <a:off x="6888468" y="3499511"/>
            <a:ext cx="3627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2DFA23-89E7-8248-97F8-103A14B7A2C7}"/>
              </a:ext>
            </a:extLst>
          </p:cNvPr>
          <p:cNvCxnSpPr>
            <a:cxnSpLocks/>
          </p:cNvCxnSpPr>
          <p:nvPr/>
        </p:nvCxnSpPr>
        <p:spPr>
          <a:xfrm flipV="1">
            <a:off x="6884488" y="3776889"/>
            <a:ext cx="352709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5154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55" grpId="0"/>
      <p:bldP spid="62" grpId="0"/>
      <p:bldP spid="69" grpId="0"/>
      <p:bldP spid="72" grpId="0"/>
      <p:bldP spid="73" grpId="0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8CF1FA-D0F0-6B42-B85B-4C04956CF4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Sensor fusion </a:t>
            </a:r>
            <a:r>
              <a:rPr lang="en-US" dirty="0"/>
              <a:t>is a class of signal processing methods that combines information from different types of sensors to estimate information that can’t be obtained by one sensor type alone.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</a:t>
            </a:r>
            <a:r>
              <a:rPr lang="en-US" i="1" dirty="0"/>
              <a:t>Simultaneous Localization and Mapping</a:t>
            </a:r>
            <a:r>
              <a:rPr lang="en-US" dirty="0"/>
              <a:t> for aircraft combines data from a GPS and camera to record a sequence of landmarks and create a map of an area.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Camera extracts landmarks, GPS determines location.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Camera and landmark locations can be used to navigate area if GPS reception is lost.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Primary tool used to estimate gravity is a </a:t>
            </a:r>
            <a:r>
              <a:rPr lang="en-US" i="1" dirty="0"/>
              <a:t>Kalman Filter, </a:t>
            </a:r>
            <a:r>
              <a:rPr lang="en-US" dirty="0"/>
              <a:t>a probabilistic approach to combining data from multiple sensors.  Inputs: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Sensor measurements (accelerometer, gyroscope, GPS…)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Model for </a:t>
            </a:r>
            <a:r>
              <a:rPr lang="en-US" i="1" dirty="0"/>
              <a:t>errors</a:t>
            </a:r>
            <a:r>
              <a:rPr lang="en-US" dirty="0"/>
              <a:t> in our sensor measurements, typically in the form of a </a:t>
            </a:r>
            <a:r>
              <a:rPr lang="en-US" i="1" dirty="0"/>
              <a:t>covariance matrix</a:t>
            </a:r>
            <a:r>
              <a:rPr lang="en-US" dirty="0"/>
              <a:t>.</a:t>
            </a:r>
            <a:r>
              <a:rPr lang="en-US" i="1" dirty="0"/>
              <a:t> 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/>
              <a:t>Kalman</a:t>
            </a:r>
            <a:r>
              <a:rPr lang="en-US" dirty="0"/>
              <a:t> Filter automatically weights the contribution from different sensors as a function of the sensor inputs and the “size” of the covariance matrices at each point in time. 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If a sensor begins to appear more noisy, </a:t>
            </a:r>
            <a:r>
              <a:rPr lang="en-US" dirty="0" err="1"/>
              <a:t>Kalman</a:t>
            </a:r>
            <a:r>
              <a:rPr lang="en-US" dirty="0"/>
              <a:t> Filter decreases the weight on the contribution from that sensor.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0DA2F-DA0C-0C48-9F34-AE3FD92B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Gravity Estimation:  Sensor Fusion</a:t>
            </a:r>
          </a:p>
        </p:txBody>
      </p:sp>
    </p:spTree>
    <p:extLst>
      <p:ext uri="{BB962C8B-B14F-4D97-AF65-F5344CB8AC3E}">
        <p14:creationId xmlns:p14="http://schemas.microsoft.com/office/powerpoint/2010/main" val="15045016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ECE6E-7E07-D444-B51D-5ACFAB1F4D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4255516" cy="39227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Accelerometer can be used to estimate gravity during “quiet” periods.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Pro:  generally very accurate during quiet periods.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Con:  no estimate available when phone is moving.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Gyroscope-aided estimation:  given initial estimate of gravity vector, gyroscope data can be used to compute change in phone orientation over time.  Can rotate initial gravity vector estimate using phone orientation estimate.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Pro:  can be used to estimate gravity during periods where we can’t ”read off” estimate from accelerometer.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Con:  noise in gyroscope data leads to significant drift over time, so estimate eventually becomes inaccurate.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03428-9079-9C48-AD8F-CA74A331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Filtering for Gravity Estimation via Accelerometer and Gyroscope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4DEC5-D5DB-D948-9FC6-DBF270E6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05" y="857250"/>
            <a:ext cx="2989879" cy="2133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85DB10-B40A-F747-9B71-165FDB2D8862}"/>
              </a:ext>
            </a:extLst>
          </p:cNvPr>
          <p:cNvSpPr/>
          <p:nvPr/>
        </p:nvSpPr>
        <p:spPr>
          <a:xfrm>
            <a:off x="5615582" y="1156960"/>
            <a:ext cx="1016461" cy="1397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D19146-8EA8-BD40-BDEF-19E905C4A0A5}"/>
              </a:ext>
            </a:extLst>
          </p:cNvPr>
          <p:cNvCxnSpPr>
            <a:cxnSpLocks/>
          </p:cNvCxnSpPr>
          <p:nvPr/>
        </p:nvCxnSpPr>
        <p:spPr>
          <a:xfrm flipV="1">
            <a:off x="6083300" y="2667000"/>
            <a:ext cx="101600" cy="430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A2FEF0-362C-3C40-AC0F-0A612EC59DED}"/>
              </a:ext>
            </a:extLst>
          </p:cNvPr>
          <p:cNvSpPr txBox="1"/>
          <p:nvPr/>
        </p:nvSpPr>
        <p:spPr>
          <a:xfrm>
            <a:off x="5207508" y="3097311"/>
            <a:ext cx="1954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period for accelerometer gravity estimate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E10AC8-8587-824A-BBA2-DD371401FF80}"/>
              </a:ext>
            </a:extLst>
          </p:cNvPr>
          <p:cNvSpPr/>
          <p:nvPr/>
        </p:nvSpPr>
        <p:spPr>
          <a:xfrm>
            <a:off x="6762704" y="990600"/>
            <a:ext cx="1218737" cy="1676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67EA1-D9B9-5348-9144-980D5D3BF89D}"/>
              </a:ext>
            </a:extLst>
          </p:cNvPr>
          <p:cNvCxnSpPr>
            <a:cxnSpLocks/>
          </p:cNvCxnSpPr>
          <p:nvPr/>
        </p:nvCxnSpPr>
        <p:spPr>
          <a:xfrm flipH="1" flipV="1">
            <a:off x="7501994" y="2828926"/>
            <a:ext cx="58241" cy="422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4FFBEF-1EFA-5F42-BA01-B01EA33D6457}"/>
              </a:ext>
            </a:extLst>
          </p:cNvPr>
          <p:cNvSpPr txBox="1"/>
          <p:nvPr/>
        </p:nvSpPr>
        <p:spPr>
          <a:xfrm>
            <a:off x="7004049" y="3248026"/>
            <a:ext cx="195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period for gyro-aided gravity estimate</a:t>
            </a:r>
          </a:p>
        </p:txBody>
      </p:sp>
    </p:spTree>
    <p:extLst>
      <p:ext uri="{BB962C8B-B14F-4D97-AF65-F5344CB8AC3E}">
        <p14:creationId xmlns:p14="http://schemas.microsoft.com/office/powerpoint/2010/main" val="151533240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4278D-5419-DF4F-86CB-EBA0C3CC68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</a:t>
            </a:r>
            <a:r>
              <a:rPr lang="en-US" dirty="0" err="1"/>
              <a:t>covariances</a:t>
            </a:r>
            <a:r>
              <a:rPr lang="en-US" dirty="0"/>
              <a:t>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/>
              <a:t>g</a:t>
            </a:r>
            <a:r>
              <a:rPr lang="en-US" dirty="0"/>
              <a:t>:  covariance matrix for gyroscope sensor noise data, typically constant.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mbol" pitchFamily="2" charset="2"/>
              </a:rPr>
              <a:t> S</a:t>
            </a:r>
            <a:r>
              <a:rPr lang="en-US" baseline="-25000" dirty="0"/>
              <a:t>a</a:t>
            </a:r>
            <a:r>
              <a:rPr lang="en-US" dirty="0"/>
              <a:t>(t):  covariance matrix for acceleration data.  Combines inherent sensor noise in accelerometer with variation in raw acceleration.  Typically non-constant and is higher when accelerometer data varies with time.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Variation in raw acceleration estimated via </a:t>
            </a:r>
            <a:r>
              <a:rPr lang="en-US" i="1" dirty="0"/>
              <a:t>rolling variance: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/>
            <a:r>
              <a:rPr lang="en-US" dirty="0" err="1"/>
              <a:t>Kalman</a:t>
            </a:r>
            <a:r>
              <a:rPr lang="en-US" dirty="0"/>
              <a:t> Filter in a nutshell:  emphasizes information from from sensor with smaller covariance at any given point in time to construct solution: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A7ED-2F2D-9947-98D3-8258814B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Filtering for Gravity Estimation via Accelerometer and Gyroscope (Cont’d)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47C1F7-DFC4-E249-9099-A54B5C55E4D0}"/>
              </a:ext>
            </a:extLst>
          </p:cNvPr>
          <p:cNvCxnSpPr/>
          <p:nvPr/>
        </p:nvCxnSpPr>
        <p:spPr>
          <a:xfrm flipV="1">
            <a:off x="3561456" y="2697375"/>
            <a:ext cx="16510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802B3-F215-5749-93B9-3E92647B9ABA}"/>
              </a:ext>
            </a:extLst>
          </p:cNvPr>
          <p:cNvCxnSpPr/>
          <p:nvPr/>
        </p:nvCxnSpPr>
        <p:spPr>
          <a:xfrm flipV="1">
            <a:off x="4455029" y="2664943"/>
            <a:ext cx="16510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5E6CA-C6D8-1348-884E-7BCC5BA7366C}"/>
              </a:ext>
            </a:extLst>
          </p:cNvPr>
          <p:cNvCxnSpPr>
            <a:cxnSpLocks/>
          </p:cNvCxnSpPr>
          <p:nvPr/>
        </p:nvCxnSpPr>
        <p:spPr>
          <a:xfrm flipH="1" flipV="1">
            <a:off x="5431152" y="2684675"/>
            <a:ext cx="179387" cy="40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272A48-16C2-8548-969D-6751B110D8C7}"/>
              </a:ext>
            </a:extLst>
          </p:cNvPr>
          <p:cNvSpPr txBox="1"/>
          <p:nvPr/>
        </p:nvSpPr>
        <p:spPr>
          <a:xfrm>
            <a:off x="2799557" y="3175000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Noise covariance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5B5CC-0645-EF47-ABF5-04E9CD84CF4A}"/>
              </a:ext>
            </a:extLst>
          </p:cNvPr>
          <p:cNvSpPr txBox="1"/>
          <p:nvPr/>
        </p:nvSpPr>
        <p:spPr>
          <a:xfrm>
            <a:off x="4248150" y="3169850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7751-7D4D-3E46-908C-5C56469C392A}"/>
              </a:ext>
            </a:extLst>
          </p:cNvPr>
          <p:cNvSpPr txBox="1"/>
          <p:nvPr/>
        </p:nvSpPr>
        <p:spPr>
          <a:xfrm>
            <a:off x="4816475" y="3158350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Variation Covariance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276B5E-9D17-934E-82FD-E1D35AE4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36" y="2368550"/>
            <a:ext cx="2556578" cy="28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769A2C-9F2E-B540-9AF9-5E588B461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40" y="3977849"/>
            <a:ext cx="1409700" cy="584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4DD9E-533B-364A-AA1D-EFD6909ECCEA}"/>
              </a:ext>
            </a:extLst>
          </p:cNvPr>
          <p:cNvCxnSpPr/>
          <p:nvPr/>
        </p:nvCxnSpPr>
        <p:spPr>
          <a:xfrm>
            <a:off x="5238750" y="4089400"/>
            <a:ext cx="748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87AE0F-2A43-2149-B44C-D91C5936C9A0}"/>
              </a:ext>
            </a:extLst>
          </p:cNvPr>
          <p:cNvCxnSpPr/>
          <p:nvPr/>
        </p:nvCxnSpPr>
        <p:spPr>
          <a:xfrm>
            <a:off x="5236507" y="4457700"/>
            <a:ext cx="748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82A210-B097-7240-B747-27318A8EAC6A}"/>
              </a:ext>
            </a:extLst>
          </p:cNvPr>
          <p:cNvSpPr txBox="1"/>
          <p:nvPr/>
        </p:nvSpPr>
        <p:spPr>
          <a:xfrm>
            <a:off x="6152793" y="3944549"/>
            <a:ext cx="2246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Gyroscope solution emphasized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D486A-949A-1B48-83D3-9283B74538C6}"/>
              </a:ext>
            </a:extLst>
          </p:cNvPr>
          <p:cNvSpPr txBox="1"/>
          <p:nvPr/>
        </p:nvSpPr>
        <p:spPr>
          <a:xfrm>
            <a:off x="6152792" y="4319200"/>
            <a:ext cx="248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Accelerometer solution emphasized</a:t>
            </a:r>
          </a:p>
        </p:txBody>
      </p:sp>
    </p:spTree>
    <p:extLst>
      <p:ext uri="{BB962C8B-B14F-4D97-AF65-F5344CB8AC3E}">
        <p14:creationId xmlns:p14="http://schemas.microsoft.com/office/powerpoint/2010/main" val="26147780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26F90-FDF6-C14D-9DAE-F4B8EDC6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(and Signal Processing Applications) are Everywhere!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18ABF-091C-9F41-AA3D-C96D071067C7}"/>
              </a:ext>
            </a:extLst>
          </p:cNvPr>
          <p:cNvSpPr txBox="1"/>
          <p:nvPr/>
        </p:nvSpPr>
        <p:spPr>
          <a:xfrm>
            <a:off x="1394984" y="2501202"/>
            <a:ext cx="9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1EA1-8A61-6644-9C07-53944984C44F}"/>
              </a:ext>
            </a:extLst>
          </p:cNvPr>
          <p:cNvSpPr txBox="1"/>
          <p:nvPr/>
        </p:nvSpPr>
        <p:spPr>
          <a:xfrm>
            <a:off x="90983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Clickstream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FE4A8-1BB4-5743-8148-7D19E534DF33}"/>
              </a:ext>
            </a:extLst>
          </p:cNvPr>
          <p:cNvSpPr txBox="1"/>
          <p:nvPr/>
        </p:nvSpPr>
        <p:spPr>
          <a:xfrm>
            <a:off x="3897404" y="2501202"/>
            <a:ext cx="202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6737-C3E2-FF4A-BA85-65204A983044}"/>
              </a:ext>
            </a:extLst>
          </p:cNvPr>
          <p:cNvSpPr txBox="1"/>
          <p:nvPr/>
        </p:nvSpPr>
        <p:spPr>
          <a:xfrm>
            <a:off x="7150655" y="2553199"/>
            <a:ext cx="12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Biomedical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E1AD0-0EB4-1E49-8075-E7C55FA81378}"/>
              </a:ext>
            </a:extLst>
          </p:cNvPr>
          <p:cNvSpPr txBox="1"/>
          <p:nvPr/>
        </p:nvSpPr>
        <p:spPr>
          <a:xfrm>
            <a:off x="412393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Climate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62354-F0C3-0440-92B3-C142B91E62AF}"/>
              </a:ext>
            </a:extLst>
          </p:cNvPr>
          <p:cNvSpPr txBox="1"/>
          <p:nvPr/>
        </p:nvSpPr>
        <p:spPr>
          <a:xfrm>
            <a:off x="708072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9B863-67AA-0349-B363-067087E4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8" y="918117"/>
            <a:ext cx="2123452" cy="1596704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9AB7C50-3BA8-8945-BEBE-DEFAB1EBFDA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652977" y="985128"/>
            <a:ext cx="2187443" cy="1540692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4CA7D2-9B2C-984C-8C13-F6EB02B5B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27" y="821376"/>
            <a:ext cx="1985332" cy="18366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442B7A-2C55-3B4F-B4F4-42B812FE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80" y="3082338"/>
            <a:ext cx="2607127" cy="1371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D15079-9087-194C-97F1-F1D8A300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43" y="3027889"/>
            <a:ext cx="2464551" cy="15029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6BCC1E-E4C2-C94C-B9E2-291061318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120" y="3159580"/>
            <a:ext cx="2607127" cy="13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9426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DCAB6-1876-CE42-9E11-E6ED9C26AC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Reading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Signals and Systems </a:t>
            </a:r>
            <a:r>
              <a:rPr lang="en-US" dirty="0"/>
              <a:t>by Oppenheim and </a:t>
            </a:r>
            <a:r>
              <a:rPr lang="en-US" dirty="0" err="1"/>
              <a:t>Willsky</a:t>
            </a:r>
            <a:r>
              <a:rPr lang="en-US" dirty="0"/>
              <a:t>.  Great, easy-to-read introduction to basic concepts and theories in signal processing.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Principles of GNSS, Inertial, and </a:t>
            </a:r>
            <a:r>
              <a:rPr lang="en-US" i="1" dirty="0" err="1"/>
              <a:t>Multisensor</a:t>
            </a:r>
            <a:r>
              <a:rPr lang="en-US" i="1" dirty="0"/>
              <a:t> Integrated Navigation Systems </a:t>
            </a:r>
            <a:r>
              <a:rPr lang="en-US" dirty="0"/>
              <a:t>by Groves is a great resource for learning about inertial sensor and GPS models, and has a decent introduction to </a:t>
            </a:r>
            <a:r>
              <a:rPr lang="en-US" dirty="0" err="1"/>
              <a:t>Kalman</a:t>
            </a:r>
            <a:r>
              <a:rPr lang="en-US" dirty="0"/>
              <a:t> Filtering.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Countless online tutorials!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Coding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 err="1"/>
              <a:t>scipy</a:t>
            </a:r>
            <a:r>
              <a:rPr lang="en-US" dirty="0"/>
              <a:t> signal processing library has a LOT more functionality than what we discussed today.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pandas </a:t>
            </a:r>
            <a:r>
              <a:rPr lang="en-US" dirty="0"/>
              <a:t>also has a number of tools for organizing and manipulating time series data.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 err="1"/>
              <a:t>FilterPy</a:t>
            </a:r>
            <a:r>
              <a:rPr lang="en-US" i="1" dirty="0"/>
              <a:t> </a:t>
            </a:r>
            <a:r>
              <a:rPr lang="en-US" dirty="0"/>
              <a:t>is a great, easy-to-use package that implements a lot of different </a:t>
            </a:r>
            <a:r>
              <a:rPr lang="en-US" dirty="0" err="1"/>
              <a:t>Kalman</a:t>
            </a:r>
            <a:r>
              <a:rPr lang="en-US" dirty="0"/>
              <a:t> Filtering models and makes it easy to get up-and-running with </a:t>
            </a:r>
            <a:r>
              <a:rPr lang="en-US" dirty="0" err="1"/>
              <a:t>Kalman</a:t>
            </a:r>
            <a:r>
              <a:rPr lang="en-US" dirty="0"/>
              <a:t> Filtering on short order.  Also has great tutorial examples on different types of </a:t>
            </a:r>
            <a:r>
              <a:rPr lang="en-US" dirty="0" err="1"/>
              <a:t>Kalman</a:t>
            </a:r>
            <a:r>
              <a:rPr lang="en-US" dirty="0"/>
              <a:t> Filtering (linear, extended, unscented, etc.)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BE36B-B1BE-9E43-8EE5-ED230AA0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</p:spTree>
    <p:extLst>
      <p:ext uri="{BB962C8B-B14F-4D97-AF65-F5344CB8AC3E}">
        <p14:creationId xmlns:p14="http://schemas.microsoft.com/office/powerpoint/2010/main" val="2550815958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96283B-D25D-AF4C-B4B6-44843AD64B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4000" i="1" dirty="0"/>
              <a:t>Back-up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68F64-9F7C-5F44-987E-5D1427F2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9525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CF8B7-3C00-0A41-930E-F487A9743D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8678" y="857250"/>
            <a:ext cx="3701095" cy="3922776"/>
          </a:xfrm>
        </p:spPr>
        <p:txBody>
          <a:bodyPr>
            <a:normAutofit fontScale="925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We’re an industry-leading provider of roadside assistance throughout North America: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Over 40 year history of helping driver and increasing customer loyalty.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Protect over 80 million drivers with over 10 million dispatches annually.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Extensive national network of roadside and towing partners.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Partner with both automotive manufacturers and insurance carriers.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We’re using cell phone technology to improve the roadside experience: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Apps to request assistance, receive real-time updates on service provider location.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Using the sensors inside of cell phones to </a:t>
            </a:r>
            <a:r>
              <a:rPr lang="en-US" b="1" i="1" dirty="0"/>
              <a:t>improve driver safety</a:t>
            </a:r>
            <a:r>
              <a:rPr lang="en-US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03986-BD97-9342-B3F5-EB08391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</a:t>
            </a:r>
            <a:r>
              <a:rPr lang="en-US" dirty="0" err="1"/>
              <a:t>Agero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5297F-FFC8-2945-A902-F7CD92A4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62" y="1078384"/>
            <a:ext cx="2665455" cy="157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5A5D7-1828-0F4D-A9E0-0E90F04F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286" y="2760726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9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6A7A2E-1C9D-7546-9D82-E52E472BFB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Deep Learning can automatically learn features for us.  Why bother with this extra pre-processing step?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Main reason we can’t always use Deep Learning in mobile telematics:  the amount of data that’s required to train the model isn’t available from the get-go.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using Deep Learning on sensor data for human activity recognition*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~2 </a:t>
            </a:r>
            <a:r>
              <a:rPr lang="en-US" dirty="0" err="1"/>
              <a:t>hrs</a:t>
            </a:r>
            <a:r>
              <a:rPr lang="en-US" dirty="0"/>
              <a:t> of labelled data (11 classes) for shortest data set (Skoda)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~20 </a:t>
            </a:r>
            <a:r>
              <a:rPr lang="en-US" dirty="0" err="1"/>
              <a:t>hrs</a:t>
            </a:r>
            <a:r>
              <a:rPr lang="en-US" dirty="0"/>
              <a:t> of labelled data (12 classes) for longest data set (USC-HAD)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Collecting labelled data can be time-consuming! 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 err="1"/>
              <a:t>Agero</a:t>
            </a:r>
            <a:r>
              <a:rPr lang="en-US" dirty="0"/>
              <a:t> ran a labelled data collection effort last fall to collect 400 training examples of a particular driving event.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8 weeks of planning, 1 full week of executing experiment.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968BC-1825-2045-868C-8D9194C4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vs. Deep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852CF-AD2C-4E49-8F29-0F46736FD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443" y="1933777"/>
            <a:ext cx="4142604" cy="1066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A34D14-4AD3-424B-8609-BC978888C691}"/>
              </a:ext>
            </a:extLst>
          </p:cNvPr>
          <p:cNvSpPr txBox="1"/>
          <p:nvPr/>
        </p:nvSpPr>
        <p:spPr>
          <a:xfrm>
            <a:off x="776255" y="4433777"/>
            <a:ext cx="555779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Murad A. and </a:t>
            </a:r>
            <a:r>
              <a:rPr lang="en-US" sz="825" dirty="0" err="1"/>
              <a:t>Pyun</a:t>
            </a:r>
            <a:r>
              <a:rPr lang="en-US" sz="825" dirty="0"/>
              <a:t> J, “Deep Recurrent Neural Networks for Human Activity Recognition,” </a:t>
            </a:r>
            <a:r>
              <a:rPr lang="en-US" sz="825" i="1" dirty="0"/>
              <a:t>Sensors</a:t>
            </a:r>
            <a:r>
              <a:rPr lang="en-US" sz="825" dirty="0"/>
              <a:t> (17):  2556, 2017</a:t>
            </a:r>
          </a:p>
        </p:txBody>
      </p:sp>
    </p:spTree>
    <p:extLst>
      <p:ext uri="{BB962C8B-B14F-4D97-AF65-F5344CB8AC3E}">
        <p14:creationId xmlns:p14="http://schemas.microsoft.com/office/powerpoint/2010/main" val="959985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7B5C2D-21EF-6543-8004-60D55A1B5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Doesn’t require extremely large data sets.  You can start with just a handful of representative data to gain intuition.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Doesn’t preclude you from eventually using Deep Learning-like tools later on as you build up your data set.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i="1" dirty="0"/>
              <a:t>very</a:t>
            </a:r>
            <a:r>
              <a:rPr lang="en-US" dirty="0"/>
              <a:t> fast in initial analysis phases (i.e., before batch processing).  Great for running experiments in interactive environments (e.g., </a:t>
            </a:r>
            <a:r>
              <a:rPr lang="en-US" dirty="0" err="1"/>
              <a:t>Jupyter</a:t>
            </a:r>
            <a:r>
              <a:rPr lang="en-US" dirty="0"/>
              <a:t> notebook).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Signal processing is </a:t>
            </a:r>
            <a:r>
              <a:rPr lang="en-US" i="1" dirty="0"/>
              <a:t>crucial</a:t>
            </a:r>
            <a:r>
              <a:rPr lang="en-US" dirty="0"/>
              <a:t> knowledge base for properly designing data acquisition systems.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sampling 1 Hz sine wave at a 1 Hz data rate: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Need to sample at a minimum 2Hz rate.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NO amount of machine learning can recover lost information!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00E81-E30F-E74F-B159-055635DB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Signal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45F7-6777-114D-99DB-3257995D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40" y="2962971"/>
            <a:ext cx="2233484" cy="11386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4DB10E-DE5B-0C4E-9CB9-193A5A5F2DEE}"/>
              </a:ext>
            </a:extLst>
          </p:cNvPr>
          <p:cNvSpPr/>
          <p:nvPr/>
        </p:nvSpPr>
        <p:spPr>
          <a:xfrm>
            <a:off x="3608848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6E810B-AB24-214A-B5B7-780DC2706663}"/>
              </a:ext>
            </a:extLst>
          </p:cNvPr>
          <p:cNvSpPr/>
          <p:nvPr/>
        </p:nvSpPr>
        <p:spPr>
          <a:xfrm>
            <a:off x="3416643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29F538-224E-AB47-BCAD-435F23EAABE8}"/>
              </a:ext>
            </a:extLst>
          </p:cNvPr>
          <p:cNvSpPr/>
          <p:nvPr/>
        </p:nvSpPr>
        <p:spPr>
          <a:xfrm>
            <a:off x="3799348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6CB05-008D-B24C-B714-F836F12666A2}"/>
              </a:ext>
            </a:extLst>
          </p:cNvPr>
          <p:cNvSpPr/>
          <p:nvPr/>
        </p:nvSpPr>
        <p:spPr>
          <a:xfrm>
            <a:off x="3994610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D0D2E6-4F4F-8041-9043-CFDC68E8FEDA}"/>
              </a:ext>
            </a:extLst>
          </p:cNvPr>
          <p:cNvSpPr/>
          <p:nvPr/>
        </p:nvSpPr>
        <p:spPr>
          <a:xfrm>
            <a:off x="4185110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1F5CC0-5CA1-C946-9406-F5AC7E8ADFEC}"/>
              </a:ext>
            </a:extLst>
          </p:cNvPr>
          <p:cNvSpPr/>
          <p:nvPr/>
        </p:nvSpPr>
        <p:spPr>
          <a:xfrm>
            <a:off x="4385135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14E6F-7A84-B847-BFED-BF60E88E9C38}"/>
              </a:ext>
            </a:extLst>
          </p:cNvPr>
          <p:cNvSpPr/>
          <p:nvPr/>
        </p:nvSpPr>
        <p:spPr>
          <a:xfrm>
            <a:off x="4570873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B23D71-B0C6-514A-8AB7-A7A93290E481}"/>
              </a:ext>
            </a:extLst>
          </p:cNvPr>
          <p:cNvSpPr/>
          <p:nvPr/>
        </p:nvSpPr>
        <p:spPr>
          <a:xfrm>
            <a:off x="4775660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43AE8-276A-9043-98B6-54CAAD02A0FB}"/>
              </a:ext>
            </a:extLst>
          </p:cNvPr>
          <p:cNvSpPr/>
          <p:nvPr/>
        </p:nvSpPr>
        <p:spPr>
          <a:xfrm>
            <a:off x="4961398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A00782-7CEB-8047-AD99-BA117ADD33D2}"/>
              </a:ext>
            </a:extLst>
          </p:cNvPr>
          <p:cNvSpPr/>
          <p:nvPr/>
        </p:nvSpPr>
        <p:spPr>
          <a:xfrm>
            <a:off x="5347160" y="35140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515CA0-514E-C243-8024-4739065A1637}"/>
              </a:ext>
            </a:extLst>
          </p:cNvPr>
          <p:cNvSpPr/>
          <p:nvPr/>
        </p:nvSpPr>
        <p:spPr>
          <a:xfrm>
            <a:off x="5161423" y="35140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520ECB-92F3-1C44-BF4B-5DEDF7B8979E}"/>
              </a:ext>
            </a:extLst>
          </p:cNvPr>
          <p:cNvSpPr/>
          <p:nvPr/>
        </p:nvSpPr>
        <p:spPr>
          <a:xfrm>
            <a:off x="3509252" y="2986784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BDFA7B-504B-B84F-82CC-038EC3E218D5}"/>
              </a:ext>
            </a:extLst>
          </p:cNvPr>
          <p:cNvSpPr/>
          <p:nvPr/>
        </p:nvSpPr>
        <p:spPr>
          <a:xfrm>
            <a:off x="3702393" y="40093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D70581-A08D-A34A-B469-7A1A7F03FFC8}"/>
              </a:ext>
            </a:extLst>
          </p:cNvPr>
          <p:cNvSpPr/>
          <p:nvPr/>
        </p:nvSpPr>
        <p:spPr>
          <a:xfrm>
            <a:off x="3897656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1716E5-1B3D-8A49-8611-FBE14E672A15}"/>
              </a:ext>
            </a:extLst>
          </p:cNvPr>
          <p:cNvSpPr/>
          <p:nvPr/>
        </p:nvSpPr>
        <p:spPr>
          <a:xfrm>
            <a:off x="4092918" y="40140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ADC3E-F162-7E49-8DC7-1048C250D58B}"/>
              </a:ext>
            </a:extLst>
          </p:cNvPr>
          <p:cNvSpPr/>
          <p:nvPr/>
        </p:nvSpPr>
        <p:spPr>
          <a:xfrm>
            <a:off x="4278656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738B2F-E34F-1F47-ABF8-BBB48178B9FB}"/>
              </a:ext>
            </a:extLst>
          </p:cNvPr>
          <p:cNvSpPr/>
          <p:nvPr/>
        </p:nvSpPr>
        <p:spPr>
          <a:xfrm>
            <a:off x="4478681" y="402360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B0559D-6B33-BB45-9E3C-EFB635460690}"/>
              </a:ext>
            </a:extLst>
          </p:cNvPr>
          <p:cNvSpPr/>
          <p:nvPr/>
        </p:nvSpPr>
        <p:spPr>
          <a:xfrm>
            <a:off x="4664418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A8A9-AC9E-1C43-8FAE-D50372593449}"/>
              </a:ext>
            </a:extLst>
          </p:cNvPr>
          <p:cNvSpPr/>
          <p:nvPr/>
        </p:nvSpPr>
        <p:spPr>
          <a:xfrm>
            <a:off x="4859681" y="401883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3C0B9-1CA4-D246-A3B1-06D928010893}"/>
              </a:ext>
            </a:extLst>
          </p:cNvPr>
          <p:cNvSpPr/>
          <p:nvPr/>
        </p:nvSpPr>
        <p:spPr>
          <a:xfrm>
            <a:off x="5054943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340C2C-FE10-B849-9B6C-DFBCD181253F}"/>
              </a:ext>
            </a:extLst>
          </p:cNvPr>
          <p:cNvSpPr/>
          <p:nvPr/>
        </p:nvSpPr>
        <p:spPr>
          <a:xfrm>
            <a:off x="5245443" y="40140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1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C377-4E5E-F442-AC69-FE2A5D80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Trying to Improve Driver Safety?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D5D531-BD86-1D40-BE0D-2CCD7131D2A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612" y="1039820"/>
            <a:ext cx="1866900" cy="27432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39CCFC8-1238-1D49-BC44-40F4067D2884}"/>
              </a:ext>
            </a:extLst>
          </p:cNvPr>
          <p:cNvSpPr txBox="1">
            <a:spLocks/>
          </p:cNvSpPr>
          <p:nvPr/>
        </p:nvSpPr>
        <p:spPr>
          <a:xfrm>
            <a:off x="1278678" y="857250"/>
            <a:ext cx="3701095" cy="392277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50"/>
              </a:spcAft>
              <a:buSzPct val="100000"/>
              <a:buNone/>
              <a:defRPr sz="2200" b="0" kern="1200">
                <a:solidFill>
                  <a:srgbClr val="262626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marL="173038" indent="-173038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2000" kern="1200" baseline="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2pPr>
            <a:lvl3pPr marL="398463" indent="-169863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Lucida Grande"/>
              <a:buChar char="-"/>
              <a:defRPr sz="18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3pPr>
            <a:lvl4pPr marL="576263" indent="-119063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/>
              <a:buChar char="•"/>
              <a:defRPr sz="16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4pPr>
            <a:lvl5pPr marL="804863" indent="-1778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Lucida Grande"/>
              <a:buChar char="-"/>
              <a:defRPr sz="14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5pPr>
            <a:lvl6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/>
              <a:t>Our </a:t>
            </a:r>
            <a:r>
              <a:rPr lang="en-US" sz="1650" i="1" dirty="0" err="1"/>
              <a:t>MileUp</a:t>
            </a:r>
            <a:r>
              <a:rPr lang="en-US" sz="1650" dirty="0"/>
              <a:t> app provides access to phone sensor data in exchange for points that can be redeemed for gift cards.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/>
              <a:t>Two primary uses for sensor data: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sz="1500" i="1" dirty="0"/>
              <a:t>Real-time accident detection</a:t>
            </a:r>
            <a:r>
              <a:rPr lang="en-US" sz="1500" dirty="0"/>
              <a:t>:  detect an accident when it happens to check on driver, dispatch roadside assistance, or alert EMS.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sz="1500" i="1" dirty="0"/>
              <a:t>Driver behavior detection and coaching</a:t>
            </a:r>
            <a:r>
              <a:rPr lang="en-US" sz="1500" dirty="0"/>
              <a:t>: compile a picture of how well people drive and provide them feedback on how to drive more safely.  Warn users if they’re: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excessively speeding.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jamming on their brakes too much.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texting while driving.</a:t>
            </a:r>
          </a:p>
        </p:txBody>
      </p:sp>
    </p:spTree>
    <p:extLst>
      <p:ext uri="{BB962C8B-B14F-4D97-AF65-F5344CB8AC3E}">
        <p14:creationId xmlns:p14="http://schemas.microsoft.com/office/powerpoint/2010/main" val="1528445071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84A63C-AF2D-4744-AF08-F87EC48A8F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Ultimately, we use Machine Learning to make decisions (e.g., if vehicle is involved in accident, whether and how someone can improve their driving).  Typically, this means we need to extract a set of features that we can use to train an ML model.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Our input data from the phone comprises a set of raw </a:t>
            </a:r>
            <a:r>
              <a:rPr lang="en-US" i="1" dirty="0"/>
              <a:t>time series measurements</a:t>
            </a:r>
            <a:r>
              <a:rPr lang="en-US" dirty="0"/>
              <a:t>, otherwise known as </a:t>
            </a:r>
            <a:r>
              <a:rPr lang="en-US" i="1" dirty="0"/>
              <a:t>signals</a:t>
            </a:r>
            <a:r>
              <a:rPr lang="en-US" dirty="0"/>
              <a:t>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Signal processing </a:t>
            </a:r>
            <a:r>
              <a:rPr lang="en-US" dirty="0"/>
              <a:t>is a set of tools that can be used to remove artifacts from data (e.g. noise, biases) and which can ultimately be used to extract relevant features from time series.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283C2-FCD5-AF4F-802A-01F18BAD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D6E29-AC63-194D-90E9-DD4BE7A1FF2E}"/>
              </a:ext>
            </a:extLst>
          </p:cNvPr>
          <p:cNvSpPr/>
          <p:nvPr/>
        </p:nvSpPr>
        <p:spPr>
          <a:xfrm>
            <a:off x="2080551" y="3441702"/>
            <a:ext cx="1380281" cy="1258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Signal Processing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8F70D-CE7E-BB45-A833-E84881B116D3}"/>
              </a:ext>
            </a:extLst>
          </p:cNvPr>
          <p:cNvCxnSpPr/>
          <p:nvPr/>
        </p:nvCxnSpPr>
        <p:spPr>
          <a:xfrm>
            <a:off x="1543492" y="3672196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BA1C2B-184D-F545-95BD-27D4AC20DE01}"/>
              </a:ext>
            </a:extLst>
          </p:cNvPr>
          <p:cNvCxnSpPr/>
          <p:nvPr/>
        </p:nvCxnSpPr>
        <p:spPr>
          <a:xfrm>
            <a:off x="1552174" y="3916709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04D2B-32A2-C14F-ADE2-AA65054DAC2F}"/>
              </a:ext>
            </a:extLst>
          </p:cNvPr>
          <p:cNvCxnSpPr/>
          <p:nvPr/>
        </p:nvCxnSpPr>
        <p:spPr>
          <a:xfrm>
            <a:off x="1543492" y="4152545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ECFB5E-F4C9-784B-ABBE-FAFBEAF892CF}"/>
              </a:ext>
            </a:extLst>
          </p:cNvPr>
          <p:cNvSpPr txBox="1"/>
          <p:nvPr/>
        </p:nvSpPr>
        <p:spPr>
          <a:xfrm>
            <a:off x="548897" y="3550760"/>
            <a:ext cx="1051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19D5E-76DF-A442-819E-FB7FC03E7EEF}"/>
              </a:ext>
            </a:extLst>
          </p:cNvPr>
          <p:cNvSpPr txBox="1"/>
          <p:nvPr/>
        </p:nvSpPr>
        <p:spPr>
          <a:xfrm>
            <a:off x="680832" y="3801318"/>
            <a:ext cx="93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Gyroscope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58968-D199-5545-B67C-3A8DF72FF48B}"/>
              </a:ext>
            </a:extLst>
          </p:cNvPr>
          <p:cNvSpPr txBox="1"/>
          <p:nvPr/>
        </p:nvSpPr>
        <p:spPr>
          <a:xfrm>
            <a:off x="857888" y="4036756"/>
            <a:ext cx="93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GPS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CA2E6D-FC6A-3746-956F-4604B23F448C}"/>
              </a:ext>
            </a:extLst>
          </p:cNvPr>
          <p:cNvCxnSpPr/>
          <p:nvPr/>
        </p:nvCxnSpPr>
        <p:spPr>
          <a:xfrm>
            <a:off x="3460832" y="3623002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D0C04-7CA7-994D-803C-2E0C4739B7E3}"/>
              </a:ext>
            </a:extLst>
          </p:cNvPr>
          <p:cNvCxnSpPr/>
          <p:nvPr/>
        </p:nvCxnSpPr>
        <p:spPr>
          <a:xfrm flipV="1">
            <a:off x="3460832" y="3868349"/>
            <a:ext cx="342900" cy="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D6C4D8-B4F1-C143-8CF2-F6EA9FD63F1D}"/>
              </a:ext>
            </a:extLst>
          </p:cNvPr>
          <p:cNvCxnSpPr/>
          <p:nvPr/>
        </p:nvCxnSpPr>
        <p:spPr>
          <a:xfrm flipV="1">
            <a:off x="3460832" y="412414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52734CC-ED9F-9742-AB17-A3467B0274C9}"/>
              </a:ext>
            </a:extLst>
          </p:cNvPr>
          <p:cNvSpPr/>
          <p:nvPr/>
        </p:nvSpPr>
        <p:spPr>
          <a:xfrm>
            <a:off x="4337614" y="426156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F7E4DE-D880-5B4D-8AEA-AA139A788FA1}"/>
              </a:ext>
            </a:extLst>
          </p:cNvPr>
          <p:cNvSpPr/>
          <p:nvPr/>
        </p:nvSpPr>
        <p:spPr>
          <a:xfrm>
            <a:off x="4339058" y="4419271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634F2-C9B5-CA4F-8D92-B6C365D24122}"/>
              </a:ext>
            </a:extLst>
          </p:cNvPr>
          <p:cNvSpPr/>
          <p:nvPr/>
        </p:nvSpPr>
        <p:spPr>
          <a:xfrm>
            <a:off x="4340507" y="456829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A48-CAE1-EB4C-880D-6995D4873A23}"/>
              </a:ext>
            </a:extLst>
          </p:cNvPr>
          <p:cNvSpPr txBox="1"/>
          <p:nvPr/>
        </p:nvSpPr>
        <p:spPr>
          <a:xfrm>
            <a:off x="3769730" y="3145743"/>
            <a:ext cx="12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Features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8A469-4422-554F-98CA-1BDCD4C28E85}"/>
              </a:ext>
            </a:extLst>
          </p:cNvPr>
          <p:cNvSpPr/>
          <p:nvPr/>
        </p:nvSpPr>
        <p:spPr>
          <a:xfrm>
            <a:off x="5275162" y="3441702"/>
            <a:ext cx="1380281" cy="125874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91419-7EA7-5147-BED5-E8407EA1AE0F}"/>
              </a:ext>
            </a:extLst>
          </p:cNvPr>
          <p:cNvSpPr txBox="1"/>
          <p:nvPr/>
        </p:nvSpPr>
        <p:spPr>
          <a:xfrm>
            <a:off x="2030115" y="2998592"/>
            <a:ext cx="14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Signals (Time Series)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69F51-0232-464A-96BC-4553FFC89270}"/>
              </a:ext>
            </a:extLst>
          </p:cNvPr>
          <p:cNvSpPr txBox="1"/>
          <p:nvPr/>
        </p:nvSpPr>
        <p:spPr>
          <a:xfrm>
            <a:off x="3814943" y="3503660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Hard braking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006B1-7549-BB49-AED5-0BD26C85BE76}"/>
              </a:ext>
            </a:extLst>
          </p:cNvPr>
          <p:cNvSpPr txBox="1"/>
          <p:nvPr/>
        </p:nvSpPr>
        <p:spPr>
          <a:xfrm>
            <a:off x="3826156" y="3752932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Accel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spike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78A72-79C2-4D41-A4DB-283AC0219591}"/>
              </a:ext>
            </a:extLst>
          </p:cNvPr>
          <p:cNvSpPr txBox="1"/>
          <p:nvPr/>
        </p:nvSpPr>
        <p:spPr>
          <a:xfrm>
            <a:off x="3821093" y="4005767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Phone Usage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B8E047-7FBD-974A-A519-73072DAAC78D}"/>
              </a:ext>
            </a:extLst>
          </p:cNvPr>
          <p:cNvCxnSpPr/>
          <p:nvPr/>
        </p:nvCxnSpPr>
        <p:spPr>
          <a:xfrm>
            <a:off x="4923581" y="3629386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86C36A-BE2D-0944-A5BD-8B27F2EF1D0E}"/>
              </a:ext>
            </a:extLst>
          </p:cNvPr>
          <p:cNvCxnSpPr/>
          <p:nvPr/>
        </p:nvCxnSpPr>
        <p:spPr>
          <a:xfrm flipV="1">
            <a:off x="4923581" y="3874733"/>
            <a:ext cx="342900" cy="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29F92A-0B30-5C42-97D4-638DFF6C6330}"/>
              </a:ext>
            </a:extLst>
          </p:cNvPr>
          <p:cNvCxnSpPr/>
          <p:nvPr/>
        </p:nvCxnSpPr>
        <p:spPr>
          <a:xfrm flipV="1">
            <a:off x="4923581" y="413052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C11A674-556B-5644-A1C8-D10C94DC9864}"/>
              </a:ext>
            </a:extLst>
          </p:cNvPr>
          <p:cNvSpPr/>
          <p:nvPr/>
        </p:nvSpPr>
        <p:spPr>
          <a:xfrm>
            <a:off x="1760794" y="423696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96F8B1-57EE-964A-8567-7A9DCCC537CC}"/>
              </a:ext>
            </a:extLst>
          </p:cNvPr>
          <p:cNvSpPr/>
          <p:nvPr/>
        </p:nvSpPr>
        <p:spPr>
          <a:xfrm>
            <a:off x="1762238" y="4394671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C9E78C-F51B-F54E-8343-4B794C0F2775}"/>
              </a:ext>
            </a:extLst>
          </p:cNvPr>
          <p:cNvSpPr/>
          <p:nvPr/>
        </p:nvSpPr>
        <p:spPr>
          <a:xfrm>
            <a:off x="1763687" y="454369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12CAC8-A1DF-FE45-BE5B-0419ADAC1E2E}"/>
              </a:ext>
            </a:extLst>
          </p:cNvPr>
          <p:cNvCxnSpPr/>
          <p:nvPr/>
        </p:nvCxnSpPr>
        <p:spPr>
          <a:xfrm>
            <a:off x="6654431" y="3720550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CC0D14-132C-CD47-B367-70D925D81A1F}"/>
              </a:ext>
            </a:extLst>
          </p:cNvPr>
          <p:cNvCxnSpPr/>
          <p:nvPr/>
        </p:nvCxnSpPr>
        <p:spPr>
          <a:xfrm>
            <a:off x="6672806" y="4051187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B9D46DF-999B-1743-9E38-5291FE8149DC}"/>
              </a:ext>
            </a:extLst>
          </p:cNvPr>
          <p:cNvSpPr/>
          <p:nvPr/>
        </p:nvSpPr>
        <p:spPr>
          <a:xfrm>
            <a:off x="6787109" y="4254328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C3CC79-17F3-5B46-A22F-B88F9CB33952}"/>
              </a:ext>
            </a:extLst>
          </p:cNvPr>
          <p:cNvSpPr/>
          <p:nvPr/>
        </p:nvSpPr>
        <p:spPr>
          <a:xfrm>
            <a:off x="6788553" y="4412034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D9A69E-B388-814E-849B-6F92B01EB8EC}"/>
              </a:ext>
            </a:extLst>
          </p:cNvPr>
          <p:cNvSpPr/>
          <p:nvPr/>
        </p:nvSpPr>
        <p:spPr>
          <a:xfrm>
            <a:off x="6790002" y="4561057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8DA44-EA9A-D54A-931F-09FB6F7F0174}"/>
              </a:ext>
            </a:extLst>
          </p:cNvPr>
          <p:cNvSpPr txBox="1"/>
          <p:nvPr/>
        </p:nvSpPr>
        <p:spPr>
          <a:xfrm>
            <a:off x="5323631" y="3145743"/>
            <a:ext cx="12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Decisions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B353BE-03FE-824C-A875-A2A9D244FDEE}"/>
              </a:ext>
            </a:extLst>
          </p:cNvPr>
          <p:cNvSpPr txBox="1"/>
          <p:nvPr/>
        </p:nvSpPr>
        <p:spPr>
          <a:xfrm>
            <a:off x="6844256" y="3599918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Accident?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79E60-786C-0E4A-A490-F57921BAE9AB}"/>
              </a:ext>
            </a:extLst>
          </p:cNvPr>
          <p:cNvSpPr txBox="1"/>
          <p:nvPr/>
        </p:nvSpPr>
        <p:spPr>
          <a:xfrm>
            <a:off x="6891872" y="3889463"/>
            <a:ext cx="1106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Driving Improvements</a:t>
            </a:r>
          </a:p>
        </p:txBody>
      </p:sp>
    </p:spTree>
    <p:extLst>
      <p:ext uri="{BB962C8B-B14F-4D97-AF65-F5344CB8AC3E}">
        <p14:creationId xmlns:p14="http://schemas.microsoft.com/office/powerpoint/2010/main" val="4127675276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71211E-4750-B44B-B1EB-171DB71ED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89888" y="857250"/>
            <a:ext cx="6400800" cy="3922776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Filtering</a:t>
            </a:r>
            <a:r>
              <a:rPr lang="en-US" dirty="0"/>
              <a:t> is the process of separating a time series into different components.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 filter: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Primary filtering applications: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Removing unwanted components.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Separating out “mixtures” into constituent components.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831E22-6896-0C4D-A7FD-B38420F2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 Today: 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CD944-E7AD-AD42-9E58-4BA9BDC4D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276" y="1105972"/>
            <a:ext cx="1666875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A49D5-5B15-EF4B-BA46-9DC28D9C9D47}"/>
              </a:ext>
            </a:extLst>
          </p:cNvPr>
          <p:cNvSpPr txBox="1"/>
          <p:nvPr/>
        </p:nvSpPr>
        <p:spPr>
          <a:xfrm>
            <a:off x="1789043" y="2263070"/>
            <a:ext cx="408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Hot, goopy mess  =  grounds   +   coffee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BD79BB-7AC3-4541-8CB3-49DDA8C1AC47}"/>
              </a:ext>
            </a:extLst>
          </p:cNvPr>
          <p:cNvSpPr/>
          <p:nvPr/>
        </p:nvSpPr>
        <p:spPr>
          <a:xfrm>
            <a:off x="4907788" y="2328211"/>
            <a:ext cx="600199" cy="25311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CD20F-C3BB-5B4D-97B6-981DCDA4E7F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876863" y="2401570"/>
            <a:ext cx="762062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2CE7D1-C7A9-2F48-8A31-415D5F66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88" y="1935418"/>
            <a:ext cx="1173236" cy="932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2B516-0723-9945-B468-1B430F86C2B2}"/>
              </a:ext>
            </a:extLst>
          </p:cNvPr>
          <p:cNvSpPr txBox="1"/>
          <p:nvPr/>
        </p:nvSpPr>
        <p:spPr>
          <a:xfrm>
            <a:off x="7091877" y="1516703"/>
            <a:ext cx="276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ED74EC-C98E-2940-9CF0-373488474239}"/>
              </a:ext>
            </a:extLst>
          </p:cNvPr>
          <p:cNvSpPr/>
          <p:nvPr/>
        </p:nvSpPr>
        <p:spPr>
          <a:xfrm>
            <a:off x="3765281" y="2321944"/>
            <a:ext cx="719900" cy="27699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029370-8A5F-B242-9326-EF92F15415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251" y="2929950"/>
            <a:ext cx="589685" cy="8761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0EFBE6-BBA0-EA44-8F7C-7DBB9D3FED51}"/>
              </a:ext>
            </a:extLst>
          </p:cNvPr>
          <p:cNvCxnSpPr>
            <a:cxnSpLocks/>
          </p:cNvCxnSpPr>
          <p:nvPr/>
        </p:nvCxnSpPr>
        <p:spPr>
          <a:xfrm flipH="1">
            <a:off x="4181215" y="2605988"/>
            <a:ext cx="357182" cy="323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0DD168C-6B9D-BE4A-9BA9-538450B2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49" y="2929949"/>
            <a:ext cx="1280715" cy="9630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9146A7-8A85-DE40-BD24-3E5920817275}"/>
              </a:ext>
            </a:extLst>
          </p:cNvPr>
          <p:cNvCxnSpPr>
            <a:cxnSpLocks/>
          </p:cNvCxnSpPr>
          <p:nvPr/>
        </p:nvCxnSpPr>
        <p:spPr>
          <a:xfrm>
            <a:off x="4844399" y="2578306"/>
            <a:ext cx="599077" cy="289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D8CB28-9540-0B4B-8A1A-96A4DA4CDE7F}"/>
              </a:ext>
            </a:extLst>
          </p:cNvPr>
          <p:cNvSpPr txBox="1"/>
          <p:nvPr/>
        </p:nvSpPr>
        <p:spPr>
          <a:xfrm>
            <a:off x="6410264" y="3107559"/>
            <a:ext cx="276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2F232-4BC6-AA40-AC73-9DEB9B5F9B86}"/>
              </a:ext>
            </a:extLst>
          </p:cNvPr>
          <p:cNvSpPr txBox="1"/>
          <p:nvPr/>
        </p:nvSpPr>
        <p:spPr>
          <a:xfrm>
            <a:off x="4181215" y="3107559"/>
            <a:ext cx="7904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6092135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/>
      <p:bldP spid="11" grpId="0" animBg="1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79F41-887B-724A-877A-B9955E37807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103960" y="1079551"/>
            <a:ext cx="2411016" cy="3110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E60B14-F5F1-EC40-96F3-B8914DC9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Time Series Analysis in Mobile Telematics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FB5AF-8E4F-B845-8399-EEB86477198B}"/>
              </a:ext>
            </a:extLst>
          </p:cNvPr>
          <p:cNvSpPr txBox="1"/>
          <p:nvPr/>
        </p:nvSpPr>
        <p:spPr>
          <a:xfrm>
            <a:off x="1504950" y="809625"/>
            <a:ext cx="604837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General model for removing unwanted components:</a:t>
            </a:r>
          </a:p>
          <a:p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5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measured sensor signal (e.g., gyroscope)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5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desired/ideal signal in the absence of any corruption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n:   </a:t>
            </a:r>
            <a:r>
              <a:rPr lang="en-US" sz="1650" i="1" dirty="0"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corruption--electromagnetic interference, high</a:t>
            </a:r>
          </a:p>
          <a:p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           	     frequency vibration, etc.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b:  </a:t>
            </a:r>
            <a:r>
              <a:rPr lang="en-US" sz="1650" i="1" dirty="0"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corruption—small, constant offsets in a sensor’s </a:t>
            </a:r>
          </a:p>
          <a:p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    		    measurement output.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Example model for separating out mixtures (accelerometer):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5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acceleration of phone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g:  gravity vector (used in determining phone orientation)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76A2F-AAF9-D442-8F8F-72A732296492}"/>
              </a:ext>
            </a:extLst>
          </p:cNvPr>
          <p:cNvSpPr txBox="1"/>
          <p:nvPr/>
        </p:nvSpPr>
        <p:spPr>
          <a:xfrm>
            <a:off x="4619625" y="130626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2BF65-36CF-0C40-86B2-A925AB120351}"/>
              </a:ext>
            </a:extLst>
          </p:cNvPr>
          <p:cNvSpPr txBox="1"/>
          <p:nvPr/>
        </p:nvSpPr>
        <p:spPr>
          <a:xfrm>
            <a:off x="3952814" y="1310356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5C387-6546-D146-A8CD-A11083E425BE}"/>
              </a:ext>
            </a:extLst>
          </p:cNvPr>
          <p:cNvSpPr txBox="1"/>
          <p:nvPr/>
        </p:nvSpPr>
        <p:spPr>
          <a:xfrm>
            <a:off x="5234112" y="130626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BFFE34-EBA4-1549-B3FE-B463CB36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026" y="3398192"/>
            <a:ext cx="2686223" cy="273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2BF46-0C97-DB49-82E9-315657979CC1}"/>
              </a:ext>
            </a:extLst>
          </p:cNvPr>
          <p:cNvSpPr txBox="1"/>
          <p:nvPr/>
        </p:nvSpPr>
        <p:spPr>
          <a:xfrm>
            <a:off x="3838452" y="3581630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35040-4165-8E44-89CE-0896748631E2}"/>
              </a:ext>
            </a:extLst>
          </p:cNvPr>
          <p:cNvSpPr txBox="1"/>
          <p:nvPr/>
        </p:nvSpPr>
        <p:spPr>
          <a:xfrm>
            <a:off x="4467164" y="3586831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283BD-285E-DE47-8178-320F004B2E34}"/>
              </a:ext>
            </a:extLst>
          </p:cNvPr>
          <p:cNvSpPr txBox="1"/>
          <p:nvPr/>
        </p:nvSpPr>
        <p:spPr>
          <a:xfrm>
            <a:off x="5067300" y="3601786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58C3C-A3AD-A54A-BED8-57D32443F962}"/>
              </a:ext>
            </a:extLst>
          </p:cNvPr>
          <p:cNvSpPr txBox="1"/>
          <p:nvPr/>
        </p:nvSpPr>
        <p:spPr>
          <a:xfrm>
            <a:off x="5610225" y="361131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13258782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8827A0-8BF9-0945-8989-E903BF53D2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Some of the simplest filters are the results of </a:t>
            </a:r>
            <a:r>
              <a:rPr lang="en-US" i="1" dirty="0"/>
              <a:t>rolling computations </a:t>
            </a:r>
            <a:r>
              <a:rPr lang="en-US" dirty="0"/>
              <a:t>that compute simple statistical measures over a sliding window of data.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i="1" dirty="0"/>
              <a:t>Rolling mean</a:t>
            </a:r>
            <a:r>
              <a:rPr lang="en-US" dirty="0"/>
              <a:t>:  filtered time series is the result of computing the mean of the N previous measurements to the current time.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i="1" dirty="0"/>
              <a:t>Rolling median</a:t>
            </a:r>
            <a:r>
              <a:rPr lang="en-US" dirty="0"/>
              <a:t>:  filtered time series is the result of computing the median of the N previous measurements to the current time.</a:t>
            </a:r>
          </a:p>
          <a:p>
            <a:pPr lvl="1" indent="0">
              <a:buNone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Examples:  </a:t>
            </a:r>
            <a:r>
              <a:rPr lang="en-US" dirty="0" err="1">
                <a:hlinkClick r:id="rId3" action="ppaction://program"/>
              </a:rPr>
              <a:t>Jupyter</a:t>
            </a:r>
            <a:r>
              <a:rPr lang="en-US" dirty="0">
                <a:hlinkClick r:id="rId3" action="ppaction://program"/>
              </a:rPr>
              <a:t> notebook</a:t>
            </a: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150F7-0CB6-BA4E-8D52-1A0AA544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Simple Filters</a:t>
            </a:r>
          </a:p>
        </p:txBody>
      </p:sp>
    </p:spTree>
    <p:extLst>
      <p:ext uri="{BB962C8B-B14F-4D97-AF65-F5344CB8AC3E}">
        <p14:creationId xmlns:p14="http://schemas.microsoft.com/office/powerpoint/2010/main" val="154740698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B80A44-427C-BC44-BE7D-114BFA50CF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Rather than representing our data as a collection of values at different </a:t>
            </a:r>
            <a:r>
              <a:rPr lang="en-US" i="1" dirty="0"/>
              <a:t>times</a:t>
            </a:r>
            <a:r>
              <a:rPr lang="en-US" dirty="0"/>
              <a:t>, we can equivalently represent our data as a collection of values at different </a:t>
            </a:r>
            <a:r>
              <a:rPr lang="en-US" i="1" dirty="0"/>
              <a:t>frequencies</a:t>
            </a:r>
            <a:r>
              <a:rPr lang="en-US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8AC22-610D-F941-8802-9C11560B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</a:t>
            </a:r>
            <a:r>
              <a:rPr lang="en-US" i="1" dirty="0"/>
              <a:t>Frequency</a:t>
            </a:r>
            <a:r>
              <a:rPr lang="en-US" dirty="0"/>
              <a:t> Series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2CD263-CDD6-5E46-9154-5F51D19C8A89}"/>
              </a:ext>
            </a:extLst>
          </p:cNvPr>
          <p:cNvGrpSpPr/>
          <p:nvPr/>
        </p:nvGrpSpPr>
        <p:grpSpPr>
          <a:xfrm>
            <a:off x="4887224" y="1799775"/>
            <a:ext cx="3320975" cy="1640172"/>
            <a:chOff x="1410456" y="2321089"/>
            <a:chExt cx="4427966" cy="218689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98FFFEA-C5F6-DA4D-A59E-D73CDD00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0456" y="2406672"/>
              <a:ext cx="2992876" cy="2101313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39E1758-9FBA-4242-8808-9CBE819DB218}"/>
                </a:ext>
              </a:extLst>
            </p:cNvPr>
            <p:cNvGrpSpPr/>
            <p:nvPr/>
          </p:nvGrpSpPr>
          <p:grpSpPr>
            <a:xfrm>
              <a:off x="1440244" y="2321089"/>
              <a:ext cx="4398178" cy="2119841"/>
              <a:chOff x="1414844" y="2297421"/>
              <a:chExt cx="4398178" cy="211984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16CB571-8966-8642-9BAD-8671E7EC2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4844" y="3763211"/>
                <a:ext cx="32424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4C1D5A6-2F0E-5B41-872E-6B5B43CE0C5B}"/>
                  </a:ext>
                </a:extLst>
              </p:cNvPr>
              <p:cNvCxnSpPr/>
              <p:nvPr/>
            </p:nvCxnSpPr>
            <p:spPr>
              <a:xfrm flipV="1">
                <a:off x="1440244" y="2297421"/>
                <a:ext cx="0" cy="2119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B99B7AD-9744-694E-A124-DAC11EED88F7}"/>
                  </a:ext>
                </a:extLst>
              </p:cNvPr>
              <p:cNvCxnSpPr/>
              <p:nvPr/>
            </p:nvCxnSpPr>
            <p:spPr>
              <a:xfrm>
                <a:off x="24348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46E99B3-ABAB-F841-AEC7-88757AA47460}"/>
                  </a:ext>
                </a:extLst>
              </p:cNvPr>
              <p:cNvCxnSpPr/>
              <p:nvPr/>
            </p:nvCxnSpPr>
            <p:spPr>
              <a:xfrm>
                <a:off x="34127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9EAECB-0681-0943-AE70-AF251D25923B}"/>
                  </a:ext>
                </a:extLst>
              </p:cNvPr>
              <p:cNvCxnSpPr/>
              <p:nvPr/>
            </p:nvCxnSpPr>
            <p:spPr>
              <a:xfrm>
                <a:off x="43652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5F3B1F-8445-E04B-B74D-9A610493F4E9}"/>
                  </a:ext>
                </a:extLst>
              </p:cNvPr>
              <p:cNvSpPr txBox="1"/>
              <p:nvPr/>
            </p:nvSpPr>
            <p:spPr>
              <a:xfrm>
                <a:off x="2278444" y="3833561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75DC41-29AF-194A-A52E-E6AAE2E4D75C}"/>
                  </a:ext>
                </a:extLst>
              </p:cNvPr>
              <p:cNvSpPr txBox="1"/>
              <p:nvPr/>
            </p:nvSpPr>
            <p:spPr>
              <a:xfrm>
                <a:off x="3273032" y="3831055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6F7DD-C3C1-7341-A5AC-37EFE8FE2B3E}"/>
                  </a:ext>
                </a:extLst>
              </p:cNvPr>
              <p:cNvSpPr txBox="1"/>
              <p:nvPr/>
            </p:nvSpPr>
            <p:spPr>
              <a:xfrm>
                <a:off x="4216821" y="3831055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B76C5-9622-084A-9909-594886A7E0E0}"/>
                  </a:ext>
                </a:extLst>
              </p:cNvPr>
              <p:cNvSpPr txBox="1"/>
              <p:nvPr/>
            </p:nvSpPr>
            <p:spPr>
              <a:xfrm>
                <a:off x="4595825" y="3705047"/>
                <a:ext cx="1217197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(sec)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435D4D-14A7-CA40-AF6A-716EF1BD41B6}"/>
              </a:ext>
            </a:extLst>
          </p:cNvPr>
          <p:cNvGrpSpPr/>
          <p:nvPr/>
        </p:nvGrpSpPr>
        <p:grpSpPr>
          <a:xfrm>
            <a:off x="1722237" y="1780726"/>
            <a:ext cx="3231961" cy="1610366"/>
            <a:chOff x="772316" y="2374300"/>
            <a:chExt cx="4309281" cy="21471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EE2624-053E-564D-A62B-3FED4C1E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416" y="2544084"/>
              <a:ext cx="3001187" cy="1977371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353577-692B-8C41-930D-4B0E9900BF34}"/>
                </a:ext>
              </a:extLst>
            </p:cNvPr>
            <p:cNvGrpSpPr/>
            <p:nvPr/>
          </p:nvGrpSpPr>
          <p:grpSpPr>
            <a:xfrm>
              <a:off x="772316" y="2374300"/>
              <a:ext cx="4309281" cy="2119841"/>
              <a:chOff x="1492111" y="2246504"/>
              <a:chExt cx="4309281" cy="2119841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9040709-1694-7F46-B69C-32E5E48C00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111" y="3394794"/>
                <a:ext cx="32424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05103E8-1DAC-5E47-B27F-00E87856E4B8}"/>
                  </a:ext>
                </a:extLst>
              </p:cNvPr>
              <p:cNvCxnSpPr/>
              <p:nvPr/>
            </p:nvCxnSpPr>
            <p:spPr>
              <a:xfrm flipV="1">
                <a:off x="1517511" y="2246504"/>
                <a:ext cx="0" cy="2119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6702EF-9F77-BF4D-87C8-C55887863812}"/>
                  </a:ext>
                </a:extLst>
              </p:cNvPr>
              <p:cNvCxnSpPr/>
              <p:nvPr/>
            </p:nvCxnSpPr>
            <p:spPr>
              <a:xfrm>
                <a:off x="25374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0BE31CF-E9F2-C845-9077-651853A218E8}"/>
                  </a:ext>
                </a:extLst>
              </p:cNvPr>
              <p:cNvCxnSpPr/>
              <p:nvPr/>
            </p:nvCxnSpPr>
            <p:spPr>
              <a:xfrm>
                <a:off x="35407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F3C6D8F-39AC-5142-B77C-30B116D1BF02}"/>
                  </a:ext>
                </a:extLst>
              </p:cNvPr>
              <p:cNvCxnSpPr/>
              <p:nvPr/>
            </p:nvCxnSpPr>
            <p:spPr>
              <a:xfrm>
                <a:off x="45059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B10644-2D26-254D-B9D6-FAE4EB1667B5}"/>
                  </a:ext>
                </a:extLst>
              </p:cNvPr>
              <p:cNvSpPr txBox="1"/>
              <p:nvPr/>
            </p:nvSpPr>
            <p:spPr>
              <a:xfrm>
                <a:off x="2381111" y="3465144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423685-5C02-1740-9C1E-D45717E5906C}"/>
                  </a:ext>
                </a:extLst>
              </p:cNvPr>
              <p:cNvSpPr txBox="1"/>
              <p:nvPr/>
            </p:nvSpPr>
            <p:spPr>
              <a:xfrm>
                <a:off x="3388399" y="3462638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192C6C-B447-5D4E-B216-DF838564557E}"/>
                  </a:ext>
                </a:extLst>
              </p:cNvPr>
              <p:cNvSpPr txBox="1"/>
              <p:nvPr/>
            </p:nvSpPr>
            <p:spPr>
              <a:xfrm>
                <a:off x="4357588" y="3462638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A3E36A-E1EC-654A-8D36-18454A3E14AA}"/>
                  </a:ext>
                </a:extLst>
              </p:cNvPr>
              <p:cNvSpPr txBox="1"/>
              <p:nvPr/>
            </p:nvSpPr>
            <p:spPr>
              <a:xfrm>
                <a:off x="4673089" y="3273129"/>
                <a:ext cx="1128303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(sec)</a:t>
                </a:r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8EE7FBA-4C95-924B-953C-4871CA05F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525" y="1608958"/>
            <a:ext cx="734629" cy="1836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37CFAA5-3F84-E541-B80A-847C5F75E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638" y="1416922"/>
            <a:ext cx="1947115" cy="5003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934120-6D5A-7C42-903D-6D48419A88BD}"/>
              </a:ext>
            </a:extLst>
          </p:cNvPr>
          <p:cNvGrpSpPr/>
          <p:nvPr/>
        </p:nvGrpSpPr>
        <p:grpSpPr>
          <a:xfrm>
            <a:off x="2332952" y="3771768"/>
            <a:ext cx="1969628" cy="1283311"/>
            <a:chOff x="803069" y="4759723"/>
            <a:chExt cx="2626170" cy="171108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C308AB4-FC25-8342-8FFB-1A31E9176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5907505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E3999C4-4466-1143-9CAF-BF4C5F729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4759723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28188-7DC2-3840-8053-D5E368ED5827}"/>
                </a:ext>
              </a:extLst>
            </p:cNvPr>
            <p:cNvCxnSpPr>
              <a:cxnSpLocks/>
            </p:cNvCxnSpPr>
            <p:nvPr/>
          </p:nvCxnSpPr>
          <p:spPr>
            <a:xfrm>
              <a:off x="1264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E7B11D-0B6A-374B-A1A5-287C573ACF94}"/>
                </a:ext>
              </a:extLst>
            </p:cNvPr>
            <p:cNvSpPr txBox="1"/>
            <p:nvPr/>
          </p:nvSpPr>
          <p:spPr>
            <a:xfrm>
              <a:off x="1120569" y="5978362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CAB1CE-3425-C549-A23E-97B0A0EDC3C2}"/>
                </a:ext>
              </a:extLst>
            </p:cNvPr>
            <p:cNvSpPr txBox="1"/>
            <p:nvPr/>
          </p:nvSpPr>
          <p:spPr>
            <a:xfrm>
              <a:off x="2403509" y="5786347"/>
              <a:ext cx="102573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49847D-8348-364C-A4A1-68E85BF93615}"/>
              </a:ext>
            </a:extLst>
          </p:cNvPr>
          <p:cNvGrpSpPr/>
          <p:nvPr/>
        </p:nvGrpSpPr>
        <p:grpSpPr>
          <a:xfrm>
            <a:off x="5586954" y="3735105"/>
            <a:ext cx="1951123" cy="1283311"/>
            <a:chOff x="803069" y="4759723"/>
            <a:chExt cx="2601497" cy="171108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F76C411-C79A-F049-BD20-687CED9CE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5907505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458944E-545F-F748-8F5D-311C2DBAC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4759723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8CE092C-2AF1-2E47-8A89-081E788A666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2D95C9D-B900-5E4B-A130-AD4CE7E7F741}"/>
                </a:ext>
              </a:extLst>
            </p:cNvPr>
            <p:cNvCxnSpPr>
              <a:cxnSpLocks/>
            </p:cNvCxnSpPr>
            <p:nvPr/>
          </p:nvCxnSpPr>
          <p:spPr>
            <a:xfrm>
              <a:off x="1772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7B20881-FA26-C640-99EE-3D2D8179AC1B}"/>
                </a:ext>
              </a:extLst>
            </p:cNvPr>
            <p:cNvSpPr txBox="1"/>
            <p:nvPr/>
          </p:nvSpPr>
          <p:spPr>
            <a:xfrm>
              <a:off x="1120569" y="5978362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A3AB43-4275-5645-9C99-BF0953B129C0}"/>
                </a:ext>
              </a:extLst>
            </p:cNvPr>
            <p:cNvSpPr txBox="1"/>
            <p:nvPr/>
          </p:nvSpPr>
          <p:spPr>
            <a:xfrm>
              <a:off x="1632557" y="5975855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427467-B074-CF47-898E-3F1D9A1577EA}"/>
                </a:ext>
              </a:extLst>
            </p:cNvPr>
            <p:cNvSpPr txBox="1"/>
            <p:nvPr/>
          </p:nvSpPr>
          <p:spPr>
            <a:xfrm>
              <a:off x="2403506" y="5786347"/>
              <a:ext cx="10010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3CDEF28-547F-4145-8E2F-8D8136414EAE}"/>
              </a:ext>
            </a:extLst>
          </p:cNvPr>
          <p:cNvCxnSpPr/>
          <p:nvPr/>
        </p:nvCxnSpPr>
        <p:spPr>
          <a:xfrm flipV="1">
            <a:off x="2678843" y="4048125"/>
            <a:ext cx="0" cy="5954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D8B799B-0DCA-7F46-AC26-FDC2DCCF1BA3}"/>
              </a:ext>
            </a:extLst>
          </p:cNvPr>
          <p:cNvSpPr/>
          <p:nvPr/>
        </p:nvSpPr>
        <p:spPr>
          <a:xfrm>
            <a:off x="2643788" y="4000500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245B8A-900E-F24E-BB3E-F1338448D118}"/>
              </a:ext>
            </a:extLst>
          </p:cNvPr>
          <p:cNvCxnSpPr/>
          <p:nvPr/>
        </p:nvCxnSpPr>
        <p:spPr>
          <a:xfrm flipV="1">
            <a:off x="5932844" y="4006357"/>
            <a:ext cx="0" cy="5954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B42A3628-CD83-7642-8AA4-5E40B685B577}"/>
              </a:ext>
            </a:extLst>
          </p:cNvPr>
          <p:cNvSpPr/>
          <p:nvPr/>
        </p:nvSpPr>
        <p:spPr>
          <a:xfrm>
            <a:off x="5897790" y="3958732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B793436-8689-E245-85C2-4C6D98153DE7}"/>
              </a:ext>
            </a:extLst>
          </p:cNvPr>
          <p:cNvCxnSpPr>
            <a:cxnSpLocks/>
          </p:cNvCxnSpPr>
          <p:nvPr/>
        </p:nvCxnSpPr>
        <p:spPr>
          <a:xfrm flipV="1">
            <a:off x="6311266" y="4310063"/>
            <a:ext cx="2579" cy="3047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B289E1A-3493-1046-A984-A949B26336DB}"/>
              </a:ext>
            </a:extLst>
          </p:cNvPr>
          <p:cNvSpPr/>
          <p:nvPr/>
        </p:nvSpPr>
        <p:spPr>
          <a:xfrm>
            <a:off x="6278441" y="4260693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BF9D1F-04EE-734B-BFAE-EA5E2BC493BA}"/>
              </a:ext>
            </a:extLst>
          </p:cNvPr>
          <p:cNvSpPr txBox="1"/>
          <p:nvPr/>
        </p:nvSpPr>
        <p:spPr>
          <a:xfrm>
            <a:off x="2475827" y="3827915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D96807-FE11-064C-9880-46A7CB64BBEF}"/>
              </a:ext>
            </a:extLst>
          </p:cNvPr>
          <p:cNvSpPr txBox="1"/>
          <p:nvPr/>
        </p:nvSpPr>
        <p:spPr>
          <a:xfrm>
            <a:off x="5715608" y="3778114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7A1CAD-773B-A444-95F8-287E255A69DD}"/>
              </a:ext>
            </a:extLst>
          </p:cNvPr>
          <p:cNvSpPr txBox="1"/>
          <p:nvPr/>
        </p:nvSpPr>
        <p:spPr>
          <a:xfrm>
            <a:off x="6285078" y="4060324"/>
            <a:ext cx="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D93970AA-E734-CF47-B80F-271B339976E3}"/>
              </a:ext>
            </a:extLst>
          </p:cNvPr>
          <p:cNvSpPr/>
          <p:nvPr/>
        </p:nvSpPr>
        <p:spPr>
          <a:xfrm>
            <a:off x="2886075" y="3439947"/>
            <a:ext cx="258378" cy="29515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E9FCA484-7AB8-A64D-8A24-5C33CD723C6E}"/>
              </a:ext>
            </a:extLst>
          </p:cNvPr>
          <p:cNvSpPr/>
          <p:nvPr/>
        </p:nvSpPr>
        <p:spPr>
          <a:xfrm>
            <a:off x="6056726" y="3480851"/>
            <a:ext cx="258378" cy="29515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044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90" grpId="0" animBg="1"/>
      <p:bldP spid="92" grpId="0"/>
      <p:bldP spid="93" grpId="0"/>
      <p:bldP spid="94" grpId="0"/>
      <p:bldP spid="95" grpId="0" animBg="1"/>
      <p:bldP spid="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D7FEC2-A129-A948-9C11-A7946C8878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Given a time series x(t), we can compute its equivalent frequency representation X(f) by computing the </a:t>
            </a:r>
            <a:r>
              <a:rPr lang="en-US" i="1" dirty="0"/>
              <a:t>Fourier Transform</a:t>
            </a:r>
            <a:r>
              <a:rPr lang="en-US" dirty="0"/>
              <a:t>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Fast Fourier Transform </a:t>
            </a:r>
            <a:r>
              <a:rPr lang="en-US" dirty="0"/>
              <a:t>(FFT) is an efficient algorithm for computing the Fourier Transform based on the samples of a time series.  For N samples of a time series, we can compute the FFT in O(N log</a:t>
            </a:r>
            <a:r>
              <a:rPr lang="en-US" baseline="-25000" dirty="0"/>
              <a:t>2</a:t>
            </a:r>
            <a:r>
              <a:rPr lang="en-US" dirty="0"/>
              <a:t>N) operations.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Inverse FFT (IFFT) reproduces originally time series samples, also in </a:t>
            </a:r>
          </a:p>
          <a:p>
            <a:r>
              <a:rPr lang="en-US" dirty="0"/>
              <a:t>     O(N log</a:t>
            </a:r>
            <a:r>
              <a:rPr lang="en-US" baseline="-25000" dirty="0"/>
              <a:t>2</a:t>
            </a:r>
            <a:r>
              <a:rPr lang="en-US" dirty="0"/>
              <a:t>N) operations. </a:t>
            </a:r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Examples:  </a:t>
            </a:r>
            <a:r>
              <a:rPr lang="en-US" dirty="0">
                <a:hlinkClick r:id="rId3" action="ppaction://program"/>
              </a:rPr>
              <a:t>Jupyter notebook</a:t>
            </a:r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95C3F-483E-7042-9996-9FE3C9C8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 Fourier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CA811-A79B-274A-AE60-E081B40D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83" y="1362075"/>
            <a:ext cx="2253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7444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Agero Final_2003">
  <a:themeElements>
    <a:clrScheme name="Custom 1">
      <a:dk1>
        <a:srgbClr val="000000"/>
      </a:dk1>
      <a:lt1>
        <a:srgbClr val="FFFFFF"/>
      </a:lt1>
      <a:dk2>
        <a:srgbClr val="92151F"/>
      </a:dk2>
      <a:lt2>
        <a:srgbClr val="D1D1D1"/>
      </a:lt2>
      <a:accent1>
        <a:srgbClr val="A1A1A4"/>
      </a:accent1>
      <a:accent2>
        <a:srgbClr val="005A84"/>
      </a:accent2>
      <a:accent3>
        <a:srgbClr val="621920"/>
      </a:accent3>
      <a:accent4>
        <a:srgbClr val="DEDFDA"/>
      </a:accent4>
      <a:accent5>
        <a:srgbClr val="C21123"/>
      </a:accent5>
      <a:accent6>
        <a:srgbClr val="0089C4"/>
      </a:accent6>
      <a:hlink>
        <a:srgbClr val="FAA634"/>
      </a:hlink>
      <a:folHlink>
        <a:srgbClr val="009B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gero2016_PPTemplate" id="{05588A2B-3DC8-7748-AA73-F1F09D231692}" vid="{B49169B0-FE47-5D44-9672-D0FAA19D608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ero2016_PPTemplate" id="{05588A2B-3DC8-7748-AA73-F1F09D231692}" vid="{4D5E8BB2-DB2D-194F-9E30-AB31AB18B6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Agero2016_PPTemplate</Template>
  <TotalTime>121069</TotalTime>
  <Words>2015</Words>
  <Application>Microsoft Macintosh PowerPoint</Application>
  <PresentationFormat>On-screen Show (16:9)</PresentationFormat>
  <Paragraphs>305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Lucida Grande</vt:lpstr>
      <vt:lpstr>Sana</vt:lpstr>
      <vt:lpstr>Symbol</vt:lpstr>
      <vt:lpstr>Agero Final_2003</vt:lpstr>
      <vt:lpstr>Custom Design</vt:lpstr>
      <vt:lpstr>Making the Most of Your Time (Series) Signal Processing for Machine Learning Applications </vt:lpstr>
      <vt:lpstr>Who is Agero?</vt:lpstr>
      <vt:lpstr>How Are We Trying to Improve Driver Safety?</vt:lpstr>
      <vt:lpstr>Data Science Model</vt:lpstr>
      <vt:lpstr>Our Focus Today:  Filtering</vt:lpstr>
      <vt:lpstr>Filtering For Time Series Analysis in Mobile Telematics</vt:lpstr>
      <vt:lpstr>Examples of Simple Filters</vt:lpstr>
      <vt:lpstr>From Time Series to Frequency Series</vt:lpstr>
      <vt:lpstr>The Fast Fourier Transform</vt:lpstr>
      <vt:lpstr>Linear Filtering in Frequency Domain</vt:lpstr>
      <vt:lpstr>Common Lowpass Filters</vt:lpstr>
      <vt:lpstr>Signal Processing for Machine Learning:  Filter Banks</vt:lpstr>
      <vt:lpstr>ML Feature Extraction in Mobile Sensing</vt:lpstr>
      <vt:lpstr>Improving Gravity Estimation:  Sensor Fusion</vt:lpstr>
      <vt:lpstr>Kalman Filtering for Gravity Estimation via Accelerometer and Gyroscope</vt:lpstr>
      <vt:lpstr>Kalman Filtering for Gravity Estimation via Accelerometer and Gyroscope (Cont’d)</vt:lpstr>
      <vt:lpstr>Time Series (and Signal Processing Applications) are Everywhere!</vt:lpstr>
      <vt:lpstr>Want to Learn More?</vt:lpstr>
      <vt:lpstr>PowerPoint Presentation</vt:lpstr>
      <vt:lpstr>Signal Processing vs. Deep Learning</vt:lpstr>
      <vt:lpstr>Advantages of Signal Processing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 Introduction</dc:title>
  <dc:subject/>
  <dc:creator>Microsoft Office User</dc:creator>
  <cp:keywords/>
  <dc:description/>
  <cp:lastModifiedBy>Keith Santarelli</cp:lastModifiedBy>
  <cp:revision>553</cp:revision>
  <cp:lastPrinted>2018-04-27T13:35:43Z</cp:lastPrinted>
  <dcterms:created xsi:type="dcterms:W3CDTF">2016-08-09T16:38:37Z</dcterms:created>
  <dcterms:modified xsi:type="dcterms:W3CDTF">2018-05-01T00:25:31Z</dcterms:modified>
  <cp:category/>
</cp:coreProperties>
</file>